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itchFamily="34"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42" d="100"/>
          <a:sy n="42" d="100"/>
        </p:scale>
        <p:origin x="-126" y="-2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24.10.2025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xmlns=""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991015"/>
            <a:chOff x="0" y="0"/>
            <a:chExt cx="2776527" cy="302280"/>
          </a:xfrm>
        </p:grpSpPr>
        <p:sp>
          <p:nvSpPr>
            <p:cNvPr id="3" name="Freeform 3"/>
            <p:cNvSpPr/>
            <p:nvPr/>
          </p:nvSpPr>
          <p:spPr>
            <a:xfrm>
              <a:off x="0" y="0"/>
              <a:ext cx="2776527" cy="302280"/>
            </a:xfrm>
            <a:custGeom>
              <a:avLst/>
              <a:gdLst/>
              <a:ahLst/>
              <a:cxnLst/>
              <a:rect l="l" t="t" r="r" b="b"/>
              <a:pathLst>
                <a:path w="2776527" h="302280">
                  <a:moveTo>
                    <a:pt x="0" y="0"/>
                  </a:moveTo>
                  <a:lnTo>
                    <a:pt x="2776527" y="0"/>
                  </a:lnTo>
                  <a:lnTo>
                    <a:pt x="2776527" y="302280"/>
                  </a:lnTo>
                  <a:lnTo>
                    <a:pt x="0" y="302280"/>
                  </a:lnTo>
                  <a:close/>
                </a:path>
              </a:pathLst>
            </a:custGeom>
            <a:gradFill rotWithShape="1">
              <a:gsLst>
                <a:gs pos="0">
                  <a:srgbClr val="E62979">
                    <a:alpha val="100000"/>
                  </a:srgbClr>
                </a:gs>
                <a:gs pos="100000">
                  <a:srgbClr val="423DC6">
                    <a:alpha val="100000"/>
                  </a:srgbClr>
                </a:gs>
              </a:gsLst>
              <a:lin ang="0"/>
            </a:gradFill>
          </p:spPr>
        </p:sp>
        <p:sp>
          <p:nvSpPr>
            <p:cNvPr id="4" name="TextBox 4"/>
            <p:cNvSpPr txBox="1"/>
            <p:nvPr/>
          </p:nvSpPr>
          <p:spPr>
            <a:xfrm>
              <a:off x="0" y="-47625"/>
              <a:ext cx="2776527" cy="34990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576533"/>
            <a:ext cx="5579438" cy="904334"/>
          </a:xfrm>
          <a:custGeom>
            <a:avLst/>
            <a:gdLst/>
            <a:ahLst/>
            <a:cxnLst/>
            <a:rect l="l" t="t" r="r" b="b"/>
            <a:pathLst>
              <a:path w="5579438" h="904334">
                <a:moveTo>
                  <a:pt x="0" y="0"/>
                </a:moveTo>
                <a:lnTo>
                  <a:pt x="5579438" y="0"/>
                </a:lnTo>
                <a:lnTo>
                  <a:pt x="5579438" y="904334"/>
                </a:lnTo>
                <a:lnTo>
                  <a:pt x="0" y="904334"/>
                </a:lnTo>
                <a:lnTo>
                  <a:pt x="0" y="0"/>
                </a:lnTo>
                <a:close/>
              </a:path>
            </a:pathLst>
          </a:custGeom>
          <a:blipFill>
            <a:blip r:embed="rId3"/>
            <a:stretch>
              <a:fillRect/>
            </a:stretch>
          </a:blipFill>
        </p:spPr>
      </p:sp>
      <p:grpSp>
        <p:nvGrpSpPr>
          <p:cNvPr id="6" name="Group 6"/>
          <p:cNvGrpSpPr/>
          <p:nvPr/>
        </p:nvGrpSpPr>
        <p:grpSpPr>
          <a:xfrm>
            <a:off x="16155918" y="305934"/>
            <a:ext cx="1273120" cy="1379146"/>
            <a:chOff x="0" y="0"/>
            <a:chExt cx="1697494" cy="1838861"/>
          </a:xfrm>
        </p:grpSpPr>
        <p:sp>
          <p:nvSpPr>
            <p:cNvPr id="7" name="Freeform 7"/>
            <p:cNvSpPr/>
            <p:nvPr/>
          </p:nvSpPr>
          <p:spPr>
            <a:xfrm>
              <a:off x="62970" y="0"/>
              <a:ext cx="1634524" cy="1264473"/>
            </a:xfrm>
            <a:custGeom>
              <a:avLst/>
              <a:gdLst/>
              <a:ahLst/>
              <a:cxnLst/>
              <a:rect l="l" t="t" r="r" b="b"/>
              <a:pathLst>
                <a:path w="1634524" h="1264473">
                  <a:moveTo>
                    <a:pt x="0" y="0"/>
                  </a:moveTo>
                  <a:lnTo>
                    <a:pt x="1634524" y="0"/>
                  </a:lnTo>
                  <a:lnTo>
                    <a:pt x="1634524" y="1264473"/>
                  </a:lnTo>
                  <a:lnTo>
                    <a:pt x="0" y="1264473"/>
                  </a:lnTo>
                  <a:lnTo>
                    <a:pt x="0" y="0"/>
                  </a:lnTo>
                  <a:close/>
                </a:path>
              </a:pathLst>
            </a:custGeom>
            <a:blipFill>
              <a:blip r:embed="rId4"/>
              <a:stretch>
                <a:fillRect l="-43646" r="-32027" b="-75928"/>
              </a:stretch>
            </a:blipFill>
          </p:spPr>
        </p:sp>
        <p:sp>
          <p:nvSpPr>
            <p:cNvPr id="8" name="Freeform 8"/>
            <p:cNvSpPr/>
            <p:nvPr/>
          </p:nvSpPr>
          <p:spPr>
            <a:xfrm>
              <a:off x="0" y="1234887"/>
              <a:ext cx="1697494" cy="603975"/>
            </a:xfrm>
            <a:custGeom>
              <a:avLst/>
              <a:gdLst/>
              <a:ahLst/>
              <a:cxnLst/>
              <a:rect l="l" t="t" r="r" b="b"/>
              <a:pathLst>
                <a:path w="1697494" h="603975">
                  <a:moveTo>
                    <a:pt x="0" y="0"/>
                  </a:moveTo>
                  <a:lnTo>
                    <a:pt x="1697494" y="0"/>
                  </a:lnTo>
                  <a:lnTo>
                    <a:pt x="1697494" y="603974"/>
                  </a:lnTo>
                  <a:lnTo>
                    <a:pt x="0" y="603974"/>
                  </a:lnTo>
                  <a:lnTo>
                    <a:pt x="0" y="0"/>
                  </a:lnTo>
                  <a:close/>
                </a:path>
              </a:pathLst>
            </a:custGeom>
            <a:blipFill>
              <a:blip r:embed="rId5" cstate="print"/>
              <a:stretch>
                <a:fillRect t="-180351"/>
              </a:stretch>
            </a:blipFill>
          </p:spPr>
        </p:sp>
      </p:grpSp>
      <p:sp>
        <p:nvSpPr>
          <p:cNvPr id="9" name="AutoShape 9"/>
          <p:cNvSpPr/>
          <p:nvPr/>
        </p:nvSpPr>
        <p:spPr>
          <a:xfrm flipH="1" flipV="1">
            <a:off x="15837728" y="506440"/>
            <a:ext cx="4273" cy="1044521"/>
          </a:xfrm>
          <a:prstGeom prst="line">
            <a:avLst/>
          </a:prstGeom>
          <a:ln w="47625" cap="flat">
            <a:solidFill>
              <a:srgbClr val="FFFFFF"/>
            </a:solidFill>
            <a:prstDash val="solid"/>
            <a:headEnd type="none" w="sm" len="sm"/>
            <a:tailEnd type="none" w="sm" len="sm"/>
          </a:ln>
        </p:spPr>
      </p:sp>
      <p:grpSp>
        <p:nvGrpSpPr>
          <p:cNvPr id="10" name="Group 10"/>
          <p:cNvGrpSpPr/>
          <p:nvPr/>
        </p:nvGrpSpPr>
        <p:grpSpPr>
          <a:xfrm>
            <a:off x="0" y="8993044"/>
            <a:ext cx="18288000" cy="1902969"/>
            <a:chOff x="0" y="0"/>
            <a:chExt cx="24384000" cy="2537292"/>
          </a:xfrm>
        </p:grpSpPr>
        <p:grpSp>
          <p:nvGrpSpPr>
            <p:cNvPr id="11" name="Group 11"/>
            <p:cNvGrpSpPr/>
            <p:nvPr/>
          </p:nvGrpSpPr>
          <p:grpSpPr>
            <a:xfrm>
              <a:off x="0" y="0"/>
              <a:ext cx="24384000" cy="2537292"/>
              <a:chOff x="0" y="0"/>
              <a:chExt cx="2779159" cy="289187"/>
            </a:xfrm>
          </p:grpSpPr>
          <p:sp>
            <p:nvSpPr>
              <p:cNvPr id="12" name="Freeform 12"/>
              <p:cNvSpPr/>
              <p:nvPr/>
            </p:nvSpPr>
            <p:spPr>
              <a:xfrm>
                <a:off x="0" y="0"/>
                <a:ext cx="2779159" cy="289187"/>
              </a:xfrm>
              <a:custGeom>
                <a:avLst/>
                <a:gdLst/>
                <a:ahLst/>
                <a:cxnLst/>
                <a:rect l="l" t="t" r="r" b="b"/>
                <a:pathLst>
                  <a:path w="2779159" h="289187">
                    <a:moveTo>
                      <a:pt x="0" y="0"/>
                    </a:moveTo>
                    <a:lnTo>
                      <a:pt x="2779159" y="0"/>
                    </a:lnTo>
                    <a:lnTo>
                      <a:pt x="2779159" y="289187"/>
                    </a:lnTo>
                    <a:lnTo>
                      <a:pt x="0" y="289187"/>
                    </a:lnTo>
                    <a:close/>
                  </a:path>
                </a:pathLst>
              </a:custGeom>
              <a:gradFill rotWithShape="1">
                <a:gsLst>
                  <a:gs pos="0">
                    <a:srgbClr val="E62979">
                      <a:alpha val="100000"/>
                    </a:srgbClr>
                  </a:gs>
                  <a:gs pos="100000">
                    <a:srgbClr val="423DC6">
                      <a:alpha val="100000"/>
                    </a:srgbClr>
                  </a:gs>
                </a:gsLst>
                <a:lin ang="0"/>
              </a:gradFill>
            </p:spPr>
          </p:sp>
          <p:sp>
            <p:nvSpPr>
              <p:cNvPr id="13" name="TextBox 13"/>
              <p:cNvSpPr txBox="1"/>
              <p:nvPr/>
            </p:nvSpPr>
            <p:spPr>
              <a:xfrm>
                <a:off x="0" y="-47625"/>
                <a:ext cx="2779159" cy="336812"/>
              </a:xfrm>
              <a:prstGeom prst="rect">
                <a:avLst/>
              </a:prstGeom>
            </p:spPr>
            <p:txBody>
              <a:bodyPr lIns="60930" tIns="60930" rIns="60930" bIns="60930" rtlCol="0" anchor="ctr"/>
              <a:lstStyle/>
              <a:p>
                <a:pPr algn="ctr">
                  <a:lnSpc>
                    <a:spcPts val="2659"/>
                  </a:lnSpc>
                </a:pPr>
                <a:endParaRPr/>
              </a:p>
            </p:txBody>
          </p:sp>
        </p:grpSp>
        <p:grpSp>
          <p:nvGrpSpPr>
            <p:cNvPr id="14" name="Group 14"/>
            <p:cNvGrpSpPr/>
            <p:nvPr/>
          </p:nvGrpSpPr>
          <p:grpSpPr>
            <a:xfrm>
              <a:off x="0" y="0"/>
              <a:ext cx="866335" cy="1741607"/>
              <a:chOff x="0" y="0"/>
              <a:chExt cx="596296" cy="1198745"/>
            </a:xfrm>
          </p:grpSpPr>
          <p:sp>
            <p:nvSpPr>
              <p:cNvPr id="15" name="Freeform 15"/>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16" name="TextBox 16"/>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17" name="Group 17"/>
            <p:cNvGrpSpPr/>
            <p:nvPr/>
          </p:nvGrpSpPr>
          <p:grpSpPr>
            <a:xfrm>
              <a:off x="6970890" y="0"/>
              <a:ext cx="866335" cy="1741607"/>
              <a:chOff x="0" y="0"/>
              <a:chExt cx="596296" cy="1198745"/>
            </a:xfrm>
          </p:grpSpPr>
          <p:sp>
            <p:nvSpPr>
              <p:cNvPr id="18" name="Freeform 18"/>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19" name="TextBox 19"/>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20" name="Group 20"/>
            <p:cNvGrpSpPr/>
            <p:nvPr/>
          </p:nvGrpSpPr>
          <p:grpSpPr>
            <a:xfrm>
              <a:off x="857602" y="0"/>
              <a:ext cx="866335" cy="1741607"/>
              <a:chOff x="0" y="0"/>
              <a:chExt cx="596296" cy="1198745"/>
            </a:xfrm>
          </p:grpSpPr>
          <p:sp>
            <p:nvSpPr>
              <p:cNvPr id="21" name="Freeform 21"/>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22" name="TextBox 22"/>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23" name="Group 23"/>
            <p:cNvGrpSpPr/>
            <p:nvPr/>
          </p:nvGrpSpPr>
          <p:grpSpPr>
            <a:xfrm>
              <a:off x="7828492" y="0"/>
              <a:ext cx="866335" cy="1741607"/>
              <a:chOff x="0" y="0"/>
              <a:chExt cx="596296" cy="1198745"/>
            </a:xfrm>
          </p:grpSpPr>
          <p:sp>
            <p:nvSpPr>
              <p:cNvPr id="24" name="Freeform 24"/>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25" name="TextBox 25"/>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26" name="Group 26"/>
            <p:cNvGrpSpPr/>
            <p:nvPr/>
          </p:nvGrpSpPr>
          <p:grpSpPr>
            <a:xfrm>
              <a:off x="1723937" y="0"/>
              <a:ext cx="866335" cy="1741607"/>
              <a:chOff x="0" y="0"/>
              <a:chExt cx="596296" cy="1198745"/>
            </a:xfrm>
          </p:grpSpPr>
          <p:sp>
            <p:nvSpPr>
              <p:cNvPr id="27" name="Freeform 27"/>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28" name="TextBox 28"/>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29" name="Group 29"/>
            <p:cNvGrpSpPr/>
            <p:nvPr/>
          </p:nvGrpSpPr>
          <p:grpSpPr>
            <a:xfrm>
              <a:off x="8694827" y="0"/>
              <a:ext cx="866335" cy="1741607"/>
              <a:chOff x="0" y="0"/>
              <a:chExt cx="596296" cy="1198745"/>
            </a:xfrm>
          </p:grpSpPr>
          <p:sp>
            <p:nvSpPr>
              <p:cNvPr id="30" name="Freeform 30"/>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31" name="TextBox 31"/>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32" name="Group 32"/>
            <p:cNvGrpSpPr/>
            <p:nvPr/>
          </p:nvGrpSpPr>
          <p:grpSpPr>
            <a:xfrm>
              <a:off x="2590271" y="0"/>
              <a:ext cx="866335" cy="1741607"/>
              <a:chOff x="0" y="0"/>
              <a:chExt cx="596296" cy="1198745"/>
            </a:xfrm>
          </p:grpSpPr>
          <p:sp>
            <p:nvSpPr>
              <p:cNvPr id="33" name="Freeform 33"/>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34" name="TextBox 34"/>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35" name="Group 35"/>
            <p:cNvGrpSpPr/>
            <p:nvPr/>
          </p:nvGrpSpPr>
          <p:grpSpPr>
            <a:xfrm>
              <a:off x="9561161" y="0"/>
              <a:ext cx="866335" cy="1741607"/>
              <a:chOff x="0" y="0"/>
              <a:chExt cx="596296" cy="1198745"/>
            </a:xfrm>
          </p:grpSpPr>
          <p:sp>
            <p:nvSpPr>
              <p:cNvPr id="36" name="Freeform 36"/>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37" name="TextBox 37"/>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38" name="Group 38"/>
            <p:cNvGrpSpPr/>
            <p:nvPr/>
          </p:nvGrpSpPr>
          <p:grpSpPr>
            <a:xfrm>
              <a:off x="3447873" y="0"/>
              <a:ext cx="866335" cy="1741607"/>
              <a:chOff x="0" y="0"/>
              <a:chExt cx="596296" cy="1198745"/>
            </a:xfrm>
          </p:grpSpPr>
          <p:sp>
            <p:nvSpPr>
              <p:cNvPr id="39" name="Freeform 39"/>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40" name="TextBox 40"/>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41" name="Group 41"/>
            <p:cNvGrpSpPr/>
            <p:nvPr/>
          </p:nvGrpSpPr>
          <p:grpSpPr>
            <a:xfrm>
              <a:off x="10418763" y="0"/>
              <a:ext cx="866335" cy="1741607"/>
              <a:chOff x="0" y="0"/>
              <a:chExt cx="596296" cy="1198745"/>
            </a:xfrm>
          </p:grpSpPr>
          <p:sp>
            <p:nvSpPr>
              <p:cNvPr id="42" name="Freeform 42"/>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43" name="TextBox 43"/>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44" name="Group 44"/>
            <p:cNvGrpSpPr/>
            <p:nvPr/>
          </p:nvGrpSpPr>
          <p:grpSpPr>
            <a:xfrm>
              <a:off x="14773501" y="0"/>
              <a:ext cx="866335" cy="1741607"/>
              <a:chOff x="0" y="0"/>
              <a:chExt cx="596296" cy="1198745"/>
            </a:xfrm>
          </p:grpSpPr>
          <p:sp>
            <p:nvSpPr>
              <p:cNvPr id="45" name="Freeform 45"/>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46" name="TextBox 46"/>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47" name="Group 47"/>
            <p:cNvGrpSpPr/>
            <p:nvPr/>
          </p:nvGrpSpPr>
          <p:grpSpPr>
            <a:xfrm>
              <a:off x="4314208" y="0"/>
              <a:ext cx="866335" cy="1741607"/>
              <a:chOff x="0" y="0"/>
              <a:chExt cx="596296" cy="1198745"/>
            </a:xfrm>
          </p:grpSpPr>
          <p:sp>
            <p:nvSpPr>
              <p:cNvPr id="48" name="Freeform 48"/>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49" name="TextBox 49"/>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50" name="Group 50"/>
            <p:cNvGrpSpPr/>
            <p:nvPr/>
          </p:nvGrpSpPr>
          <p:grpSpPr>
            <a:xfrm>
              <a:off x="11285098" y="0"/>
              <a:ext cx="866335" cy="1741607"/>
              <a:chOff x="0" y="0"/>
              <a:chExt cx="596296" cy="1198745"/>
            </a:xfrm>
          </p:grpSpPr>
          <p:sp>
            <p:nvSpPr>
              <p:cNvPr id="51" name="Freeform 51"/>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52" name="TextBox 52"/>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53" name="Group 53"/>
            <p:cNvGrpSpPr/>
            <p:nvPr/>
          </p:nvGrpSpPr>
          <p:grpSpPr>
            <a:xfrm>
              <a:off x="15639836" y="0"/>
              <a:ext cx="866335" cy="1741607"/>
              <a:chOff x="0" y="0"/>
              <a:chExt cx="596296" cy="1198745"/>
            </a:xfrm>
          </p:grpSpPr>
          <p:sp>
            <p:nvSpPr>
              <p:cNvPr id="54" name="Freeform 54"/>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55" name="TextBox 55"/>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56" name="Group 56"/>
            <p:cNvGrpSpPr/>
            <p:nvPr/>
          </p:nvGrpSpPr>
          <p:grpSpPr>
            <a:xfrm>
              <a:off x="5215075" y="0"/>
              <a:ext cx="866335" cy="1741607"/>
              <a:chOff x="0" y="0"/>
              <a:chExt cx="596296" cy="1198745"/>
            </a:xfrm>
          </p:grpSpPr>
          <p:sp>
            <p:nvSpPr>
              <p:cNvPr id="57" name="Freeform 57"/>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58" name="TextBox 58"/>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59" name="Group 59"/>
            <p:cNvGrpSpPr/>
            <p:nvPr/>
          </p:nvGrpSpPr>
          <p:grpSpPr>
            <a:xfrm>
              <a:off x="12185965" y="0"/>
              <a:ext cx="866335" cy="1741607"/>
              <a:chOff x="0" y="0"/>
              <a:chExt cx="596296" cy="1198745"/>
            </a:xfrm>
          </p:grpSpPr>
          <p:sp>
            <p:nvSpPr>
              <p:cNvPr id="60" name="Freeform 60"/>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61" name="TextBox 61"/>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62" name="Group 62"/>
            <p:cNvGrpSpPr/>
            <p:nvPr/>
          </p:nvGrpSpPr>
          <p:grpSpPr>
            <a:xfrm>
              <a:off x="16540703" y="0"/>
              <a:ext cx="866335" cy="1741607"/>
              <a:chOff x="0" y="0"/>
              <a:chExt cx="596296" cy="1198745"/>
            </a:xfrm>
          </p:grpSpPr>
          <p:sp>
            <p:nvSpPr>
              <p:cNvPr id="63" name="Freeform 63"/>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64" name="TextBox 64"/>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65" name="Group 65"/>
            <p:cNvGrpSpPr/>
            <p:nvPr/>
          </p:nvGrpSpPr>
          <p:grpSpPr>
            <a:xfrm>
              <a:off x="6072677" y="0"/>
              <a:ext cx="866335" cy="1741607"/>
              <a:chOff x="0" y="0"/>
              <a:chExt cx="596296" cy="1198745"/>
            </a:xfrm>
          </p:grpSpPr>
          <p:sp>
            <p:nvSpPr>
              <p:cNvPr id="66" name="Freeform 66"/>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67" name="TextBox 67"/>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68" name="Group 68"/>
            <p:cNvGrpSpPr/>
            <p:nvPr/>
          </p:nvGrpSpPr>
          <p:grpSpPr>
            <a:xfrm>
              <a:off x="13043567" y="0"/>
              <a:ext cx="866335" cy="1741607"/>
              <a:chOff x="0" y="0"/>
              <a:chExt cx="596296" cy="1198745"/>
            </a:xfrm>
          </p:grpSpPr>
          <p:sp>
            <p:nvSpPr>
              <p:cNvPr id="69" name="Freeform 69"/>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70" name="TextBox 70"/>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71" name="Group 71"/>
            <p:cNvGrpSpPr/>
            <p:nvPr/>
          </p:nvGrpSpPr>
          <p:grpSpPr>
            <a:xfrm>
              <a:off x="17398305" y="0"/>
              <a:ext cx="866335" cy="1741607"/>
              <a:chOff x="0" y="0"/>
              <a:chExt cx="596296" cy="1198745"/>
            </a:xfrm>
          </p:grpSpPr>
          <p:sp>
            <p:nvSpPr>
              <p:cNvPr id="72" name="Freeform 72"/>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73" name="TextBox 73"/>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74" name="Group 74"/>
            <p:cNvGrpSpPr/>
            <p:nvPr/>
          </p:nvGrpSpPr>
          <p:grpSpPr>
            <a:xfrm>
              <a:off x="6939011" y="0"/>
              <a:ext cx="866335" cy="1741607"/>
              <a:chOff x="0" y="0"/>
              <a:chExt cx="596296" cy="1198745"/>
            </a:xfrm>
          </p:grpSpPr>
          <p:sp>
            <p:nvSpPr>
              <p:cNvPr id="75" name="Freeform 75"/>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76" name="TextBox 76"/>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77" name="Group 77"/>
            <p:cNvGrpSpPr/>
            <p:nvPr/>
          </p:nvGrpSpPr>
          <p:grpSpPr>
            <a:xfrm>
              <a:off x="13909901" y="0"/>
              <a:ext cx="866335" cy="1741607"/>
              <a:chOff x="0" y="0"/>
              <a:chExt cx="596296" cy="1198745"/>
            </a:xfrm>
          </p:grpSpPr>
          <p:sp>
            <p:nvSpPr>
              <p:cNvPr id="78" name="Freeform 78"/>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79" name="TextBox 79"/>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grpSp>
          <p:nvGrpSpPr>
            <p:cNvPr id="80" name="Group 80"/>
            <p:cNvGrpSpPr/>
            <p:nvPr/>
          </p:nvGrpSpPr>
          <p:grpSpPr>
            <a:xfrm>
              <a:off x="18264640" y="0"/>
              <a:ext cx="866335" cy="1741607"/>
              <a:chOff x="0" y="0"/>
              <a:chExt cx="596296" cy="1198745"/>
            </a:xfrm>
          </p:grpSpPr>
          <p:sp>
            <p:nvSpPr>
              <p:cNvPr id="81" name="Freeform 81"/>
              <p:cNvSpPr/>
              <p:nvPr/>
            </p:nvSpPr>
            <p:spPr>
              <a:xfrm>
                <a:off x="0" y="0"/>
                <a:ext cx="596296" cy="1198745"/>
              </a:xfrm>
              <a:custGeom>
                <a:avLst/>
                <a:gdLst/>
                <a:ahLst/>
                <a:cxnLst/>
                <a:rect l="l" t="t" r="r" b="b"/>
                <a:pathLst>
                  <a:path w="596296" h="1198745">
                    <a:moveTo>
                      <a:pt x="0" y="0"/>
                    </a:moveTo>
                    <a:lnTo>
                      <a:pt x="393096" y="0"/>
                    </a:lnTo>
                    <a:lnTo>
                      <a:pt x="596296" y="599372"/>
                    </a:lnTo>
                    <a:lnTo>
                      <a:pt x="393096" y="1198745"/>
                    </a:lnTo>
                    <a:lnTo>
                      <a:pt x="0" y="1198745"/>
                    </a:lnTo>
                    <a:lnTo>
                      <a:pt x="203200" y="599372"/>
                    </a:lnTo>
                    <a:lnTo>
                      <a:pt x="0" y="0"/>
                    </a:lnTo>
                    <a:close/>
                  </a:path>
                </a:pathLst>
              </a:custGeom>
              <a:solidFill>
                <a:srgbClr val="FFFFFF"/>
              </a:solidFill>
            </p:spPr>
          </p:sp>
          <p:sp>
            <p:nvSpPr>
              <p:cNvPr id="82" name="TextBox 82"/>
              <p:cNvSpPr txBox="1"/>
              <p:nvPr/>
            </p:nvSpPr>
            <p:spPr>
              <a:xfrm>
                <a:off x="177800" y="-47625"/>
                <a:ext cx="342296" cy="1246370"/>
              </a:xfrm>
              <a:prstGeom prst="rect">
                <a:avLst/>
              </a:prstGeom>
            </p:spPr>
            <p:txBody>
              <a:bodyPr lIns="20289" tIns="20289" rIns="20289" bIns="20289" rtlCol="0" anchor="ctr"/>
              <a:lstStyle/>
              <a:p>
                <a:pPr algn="ctr">
                  <a:lnSpc>
                    <a:spcPts val="1638"/>
                  </a:lnSpc>
                </a:pPr>
                <a:endParaRPr/>
              </a:p>
            </p:txBody>
          </p:sp>
        </p:grpSp>
        <p:sp>
          <p:nvSpPr>
            <p:cNvPr id="83" name="Freeform 83"/>
            <p:cNvSpPr/>
            <p:nvPr/>
          </p:nvSpPr>
          <p:spPr>
            <a:xfrm>
              <a:off x="19733548" y="728960"/>
              <a:ext cx="4032962" cy="604262"/>
            </a:xfrm>
            <a:custGeom>
              <a:avLst/>
              <a:gdLst/>
              <a:ahLst/>
              <a:cxnLst/>
              <a:rect l="l" t="t" r="r" b="b"/>
              <a:pathLst>
                <a:path w="4032962" h="604262">
                  <a:moveTo>
                    <a:pt x="0" y="0"/>
                  </a:moveTo>
                  <a:lnTo>
                    <a:pt x="4032962" y="0"/>
                  </a:lnTo>
                  <a:lnTo>
                    <a:pt x="4032962" y="604262"/>
                  </a:lnTo>
                  <a:lnTo>
                    <a:pt x="0" y="604262"/>
                  </a:lnTo>
                  <a:lnTo>
                    <a:pt x="0" y="0"/>
                  </a:lnTo>
                  <a:close/>
                </a:path>
              </a:pathLst>
            </a:custGeom>
            <a:blipFill>
              <a:blip r:embed="rId6"/>
              <a:stretch>
                <a:fillRect t="-10067" b="-10067"/>
              </a:stretch>
            </a:blipFill>
          </p:spPr>
        </p:sp>
        <p:sp>
          <p:nvSpPr>
            <p:cNvPr id="84" name="TextBox 84"/>
            <p:cNvSpPr txBox="1"/>
            <p:nvPr/>
          </p:nvSpPr>
          <p:spPr>
            <a:xfrm>
              <a:off x="19709236" y="360761"/>
              <a:ext cx="4042501" cy="271764"/>
            </a:xfrm>
            <a:prstGeom prst="rect">
              <a:avLst/>
            </a:prstGeom>
          </p:spPr>
          <p:txBody>
            <a:bodyPr lIns="0" tIns="0" rIns="0" bIns="0" rtlCol="0" anchor="t">
              <a:spAutoFit/>
            </a:bodyPr>
            <a:lstStyle/>
            <a:p>
              <a:pPr algn="l">
                <a:lnSpc>
                  <a:spcPts val="1609"/>
                </a:lnSpc>
              </a:pPr>
              <a:r>
                <a:rPr lang="en-US" sz="1149">
                  <a:solidFill>
                    <a:srgbClr val="FFFFFF"/>
                  </a:solidFill>
                  <a:latin typeface="Objectivity"/>
                  <a:ea typeface="Objectivity"/>
                  <a:cs typeface="Objectivity"/>
                  <a:sym typeface="Objectivity"/>
                </a:rPr>
                <a:t>Ecosystem Development Partners</a:t>
              </a:r>
            </a:p>
          </p:txBody>
        </p:sp>
      </p:grpSp>
      <p:sp>
        <p:nvSpPr>
          <p:cNvPr id="85" name="TextBox 85"/>
          <p:cNvSpPr txBox="1"/>
          <p:nvPr/>
        </p:nvSpPr>
        <p:spPr>
          <a:xfrm>
            <a:off x="8858248" y="4571996"/>
            <a:ext cx="8281007" cy="769441"/>
          </a:xfrm>
          <a:prstGeom prst="rect">
            <a:avLst/>
          </a:prstGeom>
        </p:spPr>
        <p:txBody>
          <a:bodyPr wrap="square" lIns="0" tIns="0" rIns="0" bIns="0" rtlCol="0" anchor="t">
            <a:spAutoFit/>
          </a:bodyPr>
          <a:lstStyle/>
          <a:p>
            <a:pPr algn="ctr">
              <a:lnSpc>
                <a:spcPts val="6048"/>
              </a:lnSpc>
            </a:pPr>
            <a:r>
              <a:rPr lang="en-US" sz="4800" b="1" dirty="0">
                <a:solidFill>
                  <a:srgbClr val="171717"/>
                </a:solidFill>
                <a:latin typeface="Objectivity Bold"/>
                <a:ea typeface="Objectivity Bold"/>
                <a:cs typeface="Objectivity Bold"/>
                <a:sym typeface="Objectivity Bold"/>
              </a:rPr>
              <a:t>MAKEFOR</a:t>
            </a:r>
            <a:r>
              <a:rPr lang="en-US" sz="4800" b="1" dirty="0">
                <a:solidFill>
                  <a:srgbClr val="E02A7C"/>
                </a:solidFill>
                <a:latin typeface="Objectivity Bold"/>
                <a:ea typeface="Objectivity Bold"/>
                <a:cs typeface="Objectivity Bold"/>
                <a:sym typeface="Objectivity Bold"/>
              </a:rPr>
              <a:t>MADANAPALLE</a:t>
            </a:r>
          </a:p>
        </p:txBody>
      </p:sp>
      <p:sp>
        <p:nvSpPr>
          <p:cNvPr id="86" name="TextBox 86"/>
          <p:cNvSpPr txBox="1"/>
          <p:nvPr/>
        </p:nvSpPr>
        <p:spPr>
          <a:xfrm>
            <a:off x="13751828" y="666425"/>
            <a:ext cx="1776338" cy="814442"/>
          </a:xfrm>
          <a:prstGeom prst="rect">
            <a:avLst/>
          </a:prstGeom>
        </p:spPr>
        <p:txBody>
          <a:bodyPr lIns="0" tIns="0" rIns="0" bIns="0" rtlCol="0" anchor="t">
            <a:spAutoFit/>
          </a:bodyPr>
          <a:lstStyle/>
          <a:p>
            <a:pPr algn="l">
              <a:lnSpc>
                <a:spcPts val="3187"/>
              </a:lnSpc>
            </a:pPr>
            <a:r>
              <a:rPr lang="en-US" sz="2276">
                <a:solidFill>
                  <a:srgbClr val="FFFFFF"/>
                </a:solidFill>
                <a:latin typeface="Objectivity"/>
                <a:ea typeface="Objectivity"/>
                <a:cs typeface="Objectivity"/>
                <a:sym typeface="Objectivity"/>
              </a:rPr>
              <a:t>A Social Initiative by</a:t>
            </a:r>
          </a:p>
        </p:txBody>
      </p:sp>
      <p:sp>
        <p:nvSpPr>
          <p:cNvPr id="87" name="TextBox 87"/>
          <p:cNvSpPr txBox="1"/>
          <p:nvPr/>
        </p:nvSpPr>
        <p:spPr>
          <a:xfrm>
            <a:off x="8429620" y="5286376"/>
            <a:ext cx="8954244" cy="2795637"/>
          </a:xfrm>
          <a:prstGeom prst="rect">
            <a:avLst/>
          </a:prstGeom>
        </p:spPr>
        <p:txBody>
          <a:bodyPr lIns="0" tIns="0" rIns="0" bIns="0" rtlCol="0" anchor="t">
            <a:spAutoFit/>
          </a:bodyPr>
          <a:lstStyle/>
          <a:p>
            <a:pPr algn="ctr">
              <a:lnSpc>
                <a:spcPts val="10918"/>
              </a:lnSpc>
              <a:spcBef>
                <a:spcPct val="0"/>
              </a:spcBef>
            </a:pPr>
            <a:r>
              <a:rPr lang="en-US" sz="7200" dirty="0">
                <a:solidFill>
                  <a:srgbClr val="F72173"/>
                </a:solidFill>
                <a:latin typeface="+mj-lt"/>
                <a:ea typeface="Objectivity"/>
                <a:cs typeface="Objectivity"/>
                <a:sym typeface="Objectivity"/>
              </a:rPr>
              <a:t>Project </a:t>
            </a:r>
            <a:endParaRPr lang="en-US" sz="7200" dirty="0" smtClean="0">
              <a:solidFill>
                <a:srgbClr val="F72173"/>
              </a:solidFill>
              <a:latin typeface="+mj-lt"/>
              <a:ea typeface="Objectivity"/>
              <a:cs typeface="Objectivity"/>
              <a:sym typeface="Objectivity"/>
            </a:endParaRPr>
          </a:p>
          <a:p>
            <a:pPr algn="ctr">
              <a:lnSpc>
                <a:spcPts val="10918"/>
              </a:lnSpc>
              <a:spcBef>
                <a:spcPct val="0"/>
              </a:spcBef>
            </a:pPr>
            <a:r>
              <a:rPr lang="en-US" sz="7200" dirty="0" smtClean="0">
                <a:solidFill>
                  <a:srgbClr val="F72173"/>
                </a:solidFill>
                <a:latin typeface="+mj-lt"/>
                <a:ea typeface="Objectivity"/>
                <a:cs typeface="Objectivity"/>
                <a:sym typeface="Objectivity"/>
              </a:rPr>
              <a:t>Submission</a:t>
            </a:r>
            <a:endParaRPr lang="en-US" sz="7200" dirty="0">
              <a:solidFill>
                <a:srgbClr val="F72173"/>
              </a:solidFill>
              <a:latin typeface="+mj-lt"/>
              <a:ea typeface="Objectivity"/>
              <a:cs typeface="Objectivity"/>
              <a:sym typeface="Objectivity"/>
            </a:endParaRPr>
          </a:p>
        </p:txBody>
      </p:sp>
      <p:grpSp>
        <p:nvGrpSpPr>
          <p:cNvPr id="88" name="Group 88"/>
          <p:cNvGrpSpPr/>
          <p:nvPr/>
        </p:nvGrpSpPr>
        <p:grpSpPr>
          <a:xfrm>
            <a:off x="0" y="1928790"/>
            <a:ext cx="8172954" cy="6961164"/>
            <a:chOff x="-196653" y="-419976"/>
            <a:chExt cx="4963596" cy="5161464"/>
          </a:xfrm>
        </p:grpSpPr>
        <p:sp>
          <p:nvSpPr>
            <p:cNvPr id="89" name="Freeform 89"/>
            <p:cNvSpPr/>
            <p:nvPr/>
          </p:nvSpPr>
          <p:spPr>
            <a:xfrm>
              <a:off x="-23149" y="-25276"/>
              <a:ext cx="4766943" cy="4639888"/>
            </a:xfrm>
            <a:custGeom>
              <a:avLst/>
              <a:gdLst/>
              <a:ahLst/>
              <a:cxnLst/>
              <a:rect l="l" t="t" r="r" b="b"/>
              <a:pathLst>
                <a:path w="4766943" h="4639888">
                  <a:moveTo>
                    <a:pt x="0" y="0"/>
                  </a:moveTo>
                  <a:lnTo>
                    <a:pt x="4766943" y="0"/>
                  </a:lnTo>
                  <a:lnTo>
                    <a:pt x="4766943" y="4639888"/>
                  </a:lnTo>
                  <a:lnTo>
                    <a:pt x="0" y="4639888"/>
                  </a:lnTo>
                  <a:close/>
                </a:path>
              </a:pathLst>
            </a:custGeom>
            <a:solidFill>
              <a:srgbClr val="FDF9B4"/>
            </a:solidFill>
          </p:spPr>
        </p:sp>
        <p:sp>
          <p:nvSpPr>
            <p:cNvPr id="90" name="Freeform 90"/>
            <p:cNvSpPr/>
            <p:nvPr/>
          </p:nvSpPr>
          <p:spPr>
            <a:xfrm>
              <a:off x="0" y="0"/>
              <a:ext cx="4766943" cy="4741488"/>
            </a:xfrm>
            <a:custGeom>
              <a:avLst/>
              <a:gdLst/>
              <a:ahLst/>
              <a:cxnLst/>
              <a:rect l="l" t="t" r="r" b="b"/>
              <a:pathLst>
                <a:path w="4766943" h="4741488">
                  <a:moveTo>
                    <a:pt x="0" y="4639888"/>
                  </a:moveTo>
                  <a:lnTo>
                    <a:pt x="4766943" y="4639888"/>
                  </a:lnTo>
                  <a:lnTo>
                    <a:pt x="4639943" y="4741488"/>
                  </a:lnTo>
                  <a:cubicBezTo>
                    <a:pt x="4639943" y="4741488"/>
                    <a:pt x="3649343" y="4665288"/>
                    <a:pt x="3547743" y="4665288"/>
                  </a:cubicBezTo>
                  <a:lnTo>
                    <a:pt x="1219200" y="4665288"/>
                  </a:lnTo>
                  <a:cubicBezTo>
                    <a:pt x="1117600" y="4665288"/>
                    <a:pt x="127000" y="4741488"/>
                    <a:pt x="127000" y="4741488"/>
                  </a:cubicBezTo>
                  <a:lnTo>
                    <a:pt x="0" y="4639888"/>
                  </a:lnTo>
                  <a:lnTo>
                    <a:pt x="0" y="0"/>
                  </a:lnTo>
                  <a:lnTo>
                    <a:pt x="4766943" y="0"/>
                  </a:lnTo>
                  <a:lnTo>
                    <a:pt x="4766943" y="4639888"/>
                  </a:lnTo>
                  <a:lnTo>
                    <a:pt x="12700" y="4639888"/>
                  </a:lnTo>
                  <a:lnTo>
                    <a:pt x="12700" y="4627188"/>
                  </a:lnTo>
                  <a:lnTo>
                    <a:pt x="4754243" y="4627188"/>
                  </a:lnTo>
                  <a:lnTo>
                    <a:pt x="4754243" y="12700"/>
                  </a:lnTo>
                  <a:lnTo>
                    <a:pt x="12700" y="12700"/>
                  </a:lnTo>
                  <a:lnTo>
                    <a:pt x="12700" y="4639888"/>
                  </a:lnTo>
                </a:path>
              </a:pathLst>
            </a:custGeom>
            <a:solidFill>
              <a:srgbClr val="394C60">
                <a:alpha val="784"/>
              </a:srgbClr>
            </a:solidFill>
          </p:spPr>
        </p:sp>
        <p:sp>
          <p:nvSpPr>
            <p:cNvPr id="91" name="TextBox 91"/>
            <p:cNvSpPr txBox="1"/>
            <p:nvPr/>
          </p:nvSpPr>
          <p:spPr>
            <a:xfrm>
              <a:off x="-196653" y="-419976"/>
              <a:ext cx="4766943" cy="4797456"/>
            </a:xfrm>
            <a:prstGeom prst="rect">
              <a:avLst/>
            </a:prstGeom>
          </p:spPr>
          <p:txBody>
            <a:bodyPr lIns="350994" tIns="350994" rIns="350994" bIns="350994" rtlCol="0" anchor="t"/>
            <a:lstStyle/>
            <a:p>
              <a:pPr algn="l">
                <a:lnSpc>
                  <a:spcPts val="3190"/>
                </a:lnSpc>
              </a:pPr>
              <a:r>
                <a:rPr lang="en-US" sz="4400" b="1" dirty="0" smtClean="0">
                  <a:solidFill>
                    <a:srgbClr val="000000"/>
                  </a:solidFill>
                  <a:ea typeface="Objectivity Bold"/>
                  <a:cs typeface="Objectivity Bold"/>
                  <a:sym typeface="Objectivity Bold"/>
                </a:rPr>
                <a:t>         </a:t>
              </a:r>
            </a:p>
            <a:p>
              <a:pPr algn="l">
                <a:lnSpc>
                  <a:spcPts val="3190"/>
                </a:lnSpc>
              </a:pPr>
              <a:r>
                <a:rPr lang="en-US" sz="4400" b="1" dirty="0" smtClean="0">
                  <a:solidFill>
                    <a:srgbClr val="000000"/>
                  </a:solidFill>
                  <a:ea typeface="Objectivity Bold"/>
                  <a:cs typeface="Objectivity Bold"/>
                  <a:sym typeface="Objectivity Bold"/>
                </a:rPr>
                <a:t>	</a:t>
              </a:r>
              <a:r>
                <a:rPr lang="en-US" sz="4400" b="1" dirty="0" smtClean="0">
                  <a:solidFill>
                    <a:srgbClr val="000000"/>
                  </a:solidFill>
                  <a:ea typeface="Objectivity Bold"/>
                  <a:cs typeface="Objectivity Bold"/>
                  <a:sym typeface="Objectivity Bold"/>
                </a:rPr>
                <a:t>	 </a:t>
              </a:r>
              <a:r>
                <a:rPr lang="en-US" sz="4400" b="1" i="1" u="sng" dirty="0" smtClean="0">
                  <a:solidFill>
                    <a:srgbClr val="000000"/>
                  </a:solidFill>
                  <a:ea typeface="Objectivity Bold"/>
                  <a:cs typeface="Objectivity Bold"/>
                  <a:sym typeface="Objectivity Bold"/>
                </a:rPr>
                <a:t>Smart Farming</a:t>
              </a:r>
            </a:p>
            <a:p>
              <a:pPr algn="l">
                <a:lnSpc>
                  <a:spcPts val="3190"/>
                </a:lnSpc>
              </a:pPr>
              <a:endParaRPr lang="en-US" sz="4400" b="1" dirty="0" smtClean="0">
                <a:solidFill>
                  <a:srgbClr val="000000"/>
                </a:solidFill>
                <a:ea typeface="Objectivity Bold"/>
                <a:cs typeface="Objectivity Bold"/>
                <a:sym typeface="Objectivity Bold"/>
              </a:endParaRPr>
            </a:p>
            <a:p>
              <a:pPr algn="l">
                <a:lnSpc>
                  <a:spcPts val="3190"/>
                </a:lnSpc>
              </a:pPr>
              <a:r>
                <a:rPr lang="en-US" sz="4400" b="1" i="1" u="sng" dirty="0" smtClean="0">
                  <a:solidFill>
                    <a:srgbClr val="000000"/>
                  </a:solidFill>
                  <a:ea typeface="Objectivity Bold"/>
                  <a:cs typeface="Objectivity Bold"/>
                  <a:sym typeface="Objectivity Bold"/>
                </a:rPr>
                <a:t>Team </a:t>
              </a:r>
              <a:r>
                <a:rPr lang="en-US" sz="4400" b="1" i="1" u="sng" dirty="0">
                  <a:solidFill>
                    <a:srgbClr val="000000"/>
                  </a:solidFill>
                  <a:ea typeface="Objectivity Bold"/>
                  <a:cs typeface="Objectivity Bold"/>
                  <a:sym typeface="Objectivity Bold"/>
                </a:rPr>
                <a:t>Name:</a:t>
              </a:r>
              <a:r>
                <a:rPr lang="en-US" sz="4400" i="1" dirty="0">
                  <a:solidFill>
                    <a:srgbClr val="000000"/>
                  </a:solidFill>
                  <a:ea typeface="Objectivity Bold"/>
                  <a:cs typeface="Objectivity Bold"/>
                  <a:sym typeface="Objectivity Bold"/>
                </a:rPr>
                <a:t> </a:t>
              </a:r>
              <a:r>
                <a:rPr lang="en-US" sz="4400" i="1" dirty="0" smtClean="0">
                  <a:solidFill>
                    <a:srgbClr val="000000"/>
                  </a:solidFill>
                  <a:ea typeface="Objectivity Bold"/>
                  <a:cs typeface="Objectivity Bold"/>
                  <a:sym typeface="Objectivity Bold"/>
                </a:rPr>
                <a:t>The Innovators</a:t>
              </a:r>
            </a:p>
            <a:p>
              <a:pPr algn="l">
                <a:lnSpc>
                  <a:spcPts val="3190"/>
                </a:lnSpc>
              </a:pPr>
              <a:endParaRPr lang="en-US" sz="4400" i="1" dirty="0">
                <a:solidFill>
                  <a:srgbClr val="000000"/>
                </a:solidFill>
                <a:ea typeface="Objectivity Bold"/>
                <a:cs typeface="Objectivity Bold"/>
                <a:sym typeface="Objectivity Bold"/>
              </a:endParaRPr>
            </a:p>
            <a:p>
              <a:pPr>
                <a:lnSpc>
                  <a:spcPts val="3190"/>
                </a:lnSpc>
              </a:pPr>
              <a:r>
                <a:rPr lang="en-US" sz="4400" b="1" i="1" u="sng" dirty="0">
                  <a:solidFill>
                    <a:srgbClr val="000000"/>
                  </a:solidFill>
                  <a:ea typeface="Objectivity Bold"/>
                  <a:cs typeface="Objectivity Bold"/>
                  <a:sym typeface="Objectivity Bold"/>
                </a:rPr>
                <a:t>Team members</a:t>
              </a:r>
              <a:r>
                <a:rPr lang="en-US" sz="4400" b="1" i="1" u="sng" dirty="0" smtClean="0">
                  <a:solidFill>
                    <a:srgbClr val="000000"/>
                  </a:solidFill>
                  <a:ea typeface="Objectivity Bold"/>
                  <a:cs typeface="Objectivity Bold"/>
                  <a:sym typeface="Objectivity Bold"/>
                </a:rPr>
                <a:t>:</a:t>
              </a:r>
            </a:p>
            <a:p>
              <a:pPr>
                <a:lnSpc>
                  <a:spcPts val="3190"/>
                </a:lnSpc>
              </a:pPr>
              <a:endParaRPr lang="en-US" sz="4400" b="1" i="1" u="sng" dirty="0" smtClean="0">
                <a:solidFill>
                  <a:srgbClr val="000000"/>
                </a:solidFill>
                <a:ea typeface="Objectivity Bold"/>
                <a:cs typeface="Objectivity Bold"/>
                <a:sym typeface="Objectivity Bold"/>
              </a:endParaRPr>
            </a:p>
            <a:p>
              <a:pPr>
                <a:lnSpc>
                  <a:spcPts val="3190"/>
                </a:lnSpc>
              </a:pPr>
              <a:r>
                <a:rPr lang="en-US" sz="4400" i="1" dirty="0" smtClean="0">
                  <a:solidFill>
                    <a:srgbClr val="000000"/>
                  </a:solidFill>
                  <a:ea typeface="Objectivity Bold"/>
                  <a:cs typeface="Objectivity Bold"/>
                  <a:sym typeface="Objectivity Bold"/>
                </a:rPr>
                <a:t>P.Pallavi,</a:t>
              </a:r>
            </a:p>
            <a:p>
              <a:pPr>
                <a:lnSpc>
                  <a:spcPts val="3190"/>
                </a:lnSpc>
              </a:pPr>
              <a:r>
                <a:rPr lang="en-US" sz="4400" i="1" dirty="0" smtClean="0">
                  <a:solidFill>
                    <a:srgbClr val="000000"/>
                  </a:solidFill>
                  <a:ea typeface="Objectivity Bold"/>
                  <a:cs typeface="Objectivity Bold"/>
                  <a:sym typeface="Objectivity Bold"/>
                </a:rPr>
                <a:t>G.NavyaSree, </a:t>
              </a:r>
            </a:p>
            <a:p>
              <a:pPr>
                <a:lnSpc>
                  <a:spcPts val="3190"/>
                </a:lnSpc>
              </a:pPr>
              <a:r>
                <a:rPr lang="en-US" sz="4400" i="1" dirty="0" smtClean="0">
                  <a:solidFill>
                    <a:srgbClr val="000000"/>
                  </a:solidFill>
                  <a:ea typeface="Objectivity Bold"/>
                  <a:cs typeface="Objectivity Bold"/>
                  <a:sym typeface="Objectivity Bold"/>
                </a:rPr>
                <a:t>S.Umme Neeha</a:t>
              </a:r>
              <a:r>
                <a:rPr lang="en-US" sz="4400" i="1" dirty="0" smtClean="0">
                  <a:solidFill>
                    <a:srgbClr val="000000"/>
                  </a:solidFill>
                  <a:ea typeface="Objectivity Bold"/>
                  <a:cs typeface="Objectivity Bold"/>
                  <a:sym typeface="Objectivity Bold"/>
                </a:rPr>
                <a:t>,</a:t>
              </a:r>
            </a:p>
            <a:p>
              <a:pPr>
                <a:lnSpc>
                  <a:spcPts val="3190"/>
                </a:lnSpc>
              </a:pPr>
              <a:r>
                <a:rPr lang="en-US" sz="4400" i="1" dirty="0" smtClean="0">
                  <a:solidFill>
                    <a:srgbClr val="000000"/>
                  </a:solidFill>
                  <a:ea typeface="Objectivity Bold"/>
                  <a:cs typeface="Objectivity Bold"/>
                  <a:sym typeface="Objectivity Bold"/>
                </a:rPr>
                <a:t>K.Pranathi</a:t>
              </a:r>
              <a:endParaRPr lang="en-US" sz="4400" i="1" dirty="0">
                <a:solidFill>
                  <a:srgbClr val="000000"/>
                </a:solidFill>
                <a:ea typeface="Objectivity Bold"/>
                <a:cs typeface="Objectivity Bold"/>
                <a:sym typeface="Objectivity Bold"/>
              </a:endParaRPr>
            </a:p>
            <a:p>
              <a:pPr algn="l"/>
              <a:r>
                <a:rPr lang="en-US" sz="4400" b="1" i="1" u="sng" dirty="0" smtClean="0">
                  <a:solidFill>
                    <a:srgbClr val="000000"/>
                  </a:solidFill>
                  <a:ea typeface="Objectivity Bold"/>
                  <a:cs typeface="Objectivity Bold"/>
                  <a:sym typeface="Objectivity Bold"/>
                </a:rPr>
                <a:t>College/Event:</a:t>
              </a:r>
              <a:r>
                <a:rPr lang="en-US" sz="4400" b="1" i="1" dirty="0" smtClean="0">
                  <a:solidFill>
                    <a:srgbClr val="000000"/>
                  </a:solidFill>
                  <a:ea typeface="Objectivity Bold"/>
                  <a:cs typeface="Objectivity Bold"/>
                  <a:sym typeface="Objectivity Bold"/>
                </a:rPr>
                <a:t> </a:t>
              </a:r>
              <a:r>
                <a:rPr lang="en-US" sz="4400" i="1" dirty="0" smtClean="0">
                  <a:solidFill>
                    <a:srgbClr val="000000"/>
                  </a:solidFill>
                  <a:ea typeface="Objectivity Bold"/>
                  <a:cs typeface="Objectivity Bold"/>
                  <a:sym typeface="Objectivity Bold"/>
                </a:rPr>
                <a:t>Make-a-thon 2025-Madanapalle Institute </a:t>
              </a:r>
              <a:r>
                <a:rPr lang="en-US" sz="4400" i="1" dirty="0">
                  <a:solidFill>
                    <a:srgbClr val="000000"/>
                  </a:solidFill>
                  <a:ea typeface="Objectivity Bold"/>
                  <a:cs typeface="Objectivity Bold"/>
                  <a:sym typeface="Objectivity Bold"/>
                </a:rPr>
                <a:t>of </a:t>
              </a:r>
            </a:p>
            <a:p>
              <a:pPr algn="l"/>
              <a:r>
                <a:rPr lang="en-US" sz="4400" i="1" dirty="0">
                  <a:solidFill>
                    <a:srgbClr val="000000"/>
                  </a:solidFill>
                  <a:ea typeface="Objectivity Bold"/>
                  <a:cs typeface="Objectivity Bold"/>
                  <a:sym typeface="Objectivity Bold"/>
                </a:rPr>
                <a:t>Technology and Science</a:t>
              </a:r>
            </a:p>
            <a:p>
              <a:pPr algn="l">
                <a:lnSpc>
                  <a:spcPts val="3190"/>
                </a:lnSpc>
              </a:pPr>
              <a:endParaRPr sz="4400" b="1"/>
            </a:p>
          </p:txBody>
        </p:sp>
      </p:grpSp>
      <p:sp>
        <p:nvSpPr>
          <p:cNvPr id="92" name="TextBox 92"/>
          <p:cNvSpPr txBox="1"/>
          <p:nvPr/>
        </p:nvSpPr>
        <p:spPr>
          <a:xfrm>
            <a:off x="13767541" y="8114010"/>
            <a:ext cx="4148920" cy="450455"/>
          </a:xfrm>
          <a:prstGeom prst="rect">
            <a:avLst/>
          </a:prstGeom>
        </p:spPr>
        <p:txBody>
          <a:bodyPr lIns="0" tIns="0" rIns="0" bIns="0" rtlCol="0" anchor="t">
            <a:spAutoFit/>
          </a:bodyPr>
          <a:lstStyle/>
          <a:p>
            <a:pPr algn="l">
              <a:lnSpc>
                <a:spcPts val="3523"/>
              </a:lnSpc>
            </a:pPr>
            <a:r>
              <a:rPr lang="en-US" sz="2516">
                <a:solidFill>
                  <a:srgbClr val="1A2326"/>
                </a:solidFill>
                <a:latin typeface="Objectivity"/>
                <a:ea typeface="Objectivity"/>
                <a:cs typeface="Objectivity"/>
                <a:sym typeface="Objectivity"/>
              </a:rPr>
              <a:t>23TH &amp; 24TH OCTOBER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991015"/>
            <a:chOff x="0" y="0"/>
            <a:chExt cx="2776527" cy="302280"/>
          </a:xfrm>
        </p:grpSpPr>
        <p:sp>
          <p:nvSpPr>
            <p:cNvPr id="3" name="Freeform 3"/>
            <p:cNvSpPr/>
            <p:nvPr/>
          </p:nvSpPr>
          <p:spPr>
            <a:xfrm>
              <a:off x="0" y="0"/>
              <a:ext cx="2776527" cy="302280"/>
            </a:xfrm>
            <a:custGeom>
              <a:avLst/>
              <a:gdLst/>
              <a:ahLst/>
              <a:cxnLst/>
              <a:rect l="l" t="t" r="r" b="b"/>
              <a:pathLst>
                <a:path w="2776527" h="302280">
                  <a:moveTo>
                    <a:pt x="0" y="0"/>
                  </a:moveTo>
                  <a:lnTo>
                    <a:pt x="2776527" y="0"/>
                  </a:lnTo>
                  <a:lnTo>
                    <a:pt x="2776527" y="302280"/>
                  </a:lnTo>
                  <a:lnTo>
                    <a:pt x="0" y="302280"/>
                  </a:lnTo>
                  <a:close/>
                </a:path>
              </a:pathLst>
            </a:custGeom>
            <a:gradFill rotWithShape="1">
              <a:gsLst>
                <a:gs pos="0">
                  <a:srgbClr val="E62979">
                    <a:alpha val="100000"/>
                  </a:srgbClr>
                </a:gs>
                <a:gs pos="100000">
                  <a:srgbClr val="423DC6">
                    <a:alpha val="100000"/>
                  </a:srgbClr>
                </a:gs>
              </a:gsLst>
              <a:lin ang="0"/>
            </a:gradFill>
          </p:spPr>
        </p:sp>
        <p:sp>
          <p:nvSpPr>
            <p:cNvPr id="4" name="TextBox 4"/>
            <p:cNvSpPr txBox="1"/>
            <p:nvPr/>
          </p:nvSpPr>
          <p:spPr>
            <a:xfrm>
              <a:off x="0" y="-47625"/>
              <a:ext cx="2776527" cy="34990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30446" y="817136"/>
            <a:ext cx="3862258" cy="626008"/>
          </a:xfrm>
          <a:custGeom>
            <a:avLst/>
            <a:gdLst/>
            <a:ahLst/>
            <a:cxnLst/>
            <a:rect l="l" t="t" r="r" b="b"/>
            <a:pathLst>
              <a:path w="3862258" h="626008">
                <a:moveTo>
                  <a:pt x="0" y="0"/>
                </a:moveTo>
                <a:lnTo>
                  <a:pt x="3862258" y="0"/>
                </a:lnTo>
                <a:lnTo>
                  <a:pt x="3862258" y="626007"/>
                </a:lnTo>
                <a:lnTo>
                  <a:pt x="0" y="626007"/>
                </a:lnTo>
                <a:lnTo>
                  <a:pt x="0" y="0"/>
                </a:lnTo>
                <a:close/>
              </a:path>
            </a:pathLst>
          </a:custGeom>
          <a:blipFill>
            <a:blip r:embed="rId3" cstate="print"/>
            <a:stretch>
              <a:fillRect/>
            </a:stretch>
          </a:blipFill>
        </p:spPr>
      </p:sp>
      <p:grpSp>
        <p:nvGrpSpPr>
          <p:cNvPr id="6" name="Group 6"/>
          <p:cNvGrpSpPr/>
          <p:nvPr/>
        </p:nvGrpSpPr>
        <p:grpSpPr>
          <a:xfrm>
            <a:off x="15424258" y="423955"/>
            <a:ext cx="1146703" cy="1242201"/>
            <a:chOff x="0" y="0"/>
            <a:chExt cx="1528937" cy="1656267"/>
          </a:xfrm>
        </p:grpSpPr>
        <p:sp>
          <p:nvSpPr>
            <p:cNvPr id="7" name="Freeform 7"/>
            <p:cNvSpPr/>
            <p:nvPr/>
          </p:nvSpPr>
          <p:spPr>
            <a:xfrm>
              <a:off x="56717" y="0"/>
              <a:ext cx="1472220" cy="1138914"/>
            </a:xfrm>
            <a:custGeom>
              <a:avLst/>
              <a:gdLst/>
              <a:ahLst/>
              <a:cxnLst/>
              <a:rect l="l" t="t" r="r" b="b"/>
              <a:pathLst>
                <a:path w="1472220" h="1138914">
                  <a:moveTo>
                    <a:pt x="0" y="0"/>
                  </a:moveTo>
                  <a:lnTo>
                    <a:pt x="1472220" y="0"/>
                  </a:lnTo>
                  <a:lnTo>
                    <a:pt x="1472220" y="1138914"/>
                  </a:lnTo>
                  <a:lnTo>
                    <a:pt x="0" y="1138914"/>
                  </a:lnTo>
                  <a:lnTo>
                    <a:pt x="0" y="0"/>
                  </a:lnTo>
                  <a:close/>
                </a:path>
              </a:pathLst>
            </a:custGeom>
            <a:blipFill>
              <a:blip r:embed="rId4"/>
              <a:stretch>
                <a:fillRect l="-43646" r="-32027" b="-75928"/>
              </a:stretch>
            </a:blipFill>
          </p:spPr>
        </p:sp>
        <p:sp>
          <p:nvSpPr>
            <p:cNvPr id="8" name="Freeform 8"/>
            <p:cNvSpPr/>
            <p:nvPr/>
          </p:nvSpPr>
          <p:spPr>
            <a:xfrm>
              <a:off x="0" y="1112266"/>
              <a:ext cx="1528937" cy="544002"/>
            </a:xfrm>
            <a:custGeom>
              <a:avLst/>
              <a:gdLst/>
              <a:ahLst/>
              <a:cxnLst/>
              <a:rect l="l" t="t" r="r" b="b"/>
              <a:pathLst>
                <a:path w="1528937" h="544002">
                  <a:moveTo>
                    <a:pt x="0" y="0"/>
                  </a:moveTo>
                  <a:lnTo>
                    <a:pt x="1528937" y="0"/>
                  </a:lnTo>
                  <a:lnTo>
                    <a:pt x="1528937" y="544001"/>
                  </a:lnTo>
                  <a:lnTo>
                    <a:pt x="0" y="544001"/>
                  </a:lnTo>
                  <a:lnTo>
                    <a:pt x="0" y="0"/>
                  </a:lnTo>
                  <a:close/>
                </a:path>
              </a:pathLst>
            </a:custGeom>
            <a:blipFill>
              <a:blip r:embed="rId5" cstate="print"/>
              <a:stretch>
                <a:fillRect t="-180351"/>
              </a:stretch>
            </a:blipFill>
          </p:spPr>
        </p:sp>
      </p:grpSp>
      <p:grpSp>
        <p:nvGrpSpPr>
          <p:cNvPr id="9" name="Group 9"/>
          <p:cNvGrpSpPr/>
          <p:nvPr/>
        </p:nvGrpSpPr>
        <p:grpSpPr>
          <a:xfrm>
            <a:off x="0" y="8477711"/>
            <a:ext cx="776549" cy="1809793"/>
            <a:chOff x="0" y="0"/>
            <a:chExt cx="514359" cy="1198745"/>
          </a:xfrm>
        </p:grpSpPr>
        <p:sp>
          <p:nvSpPr>
            <p:cNvPr id="10" name="Freeform 10"/>
            <p:cNvSpPr/>
            <p:nvPr/>
          </p:nvSpPr>
          <p:spPr>
            <a:xfrm>
              <a:off x="0" y="0"/>
              <a:ext cx="514359" cy="1198745"/>
            </a:xfrm>
            <a:custGeom>
              <a:avLst/>
              <a:gdLst/>
              <a:ahLst/>
              <a:cxnLst/>
              <a:rect l="l" t="t" r="r" b="b"/>
              <a:pathLst>
                <a:path w="514359" h="1198745">
                  <a:moveTo>
                    <a:pt x="0" y="0"/>
                  </a:moveTo>
                  <a:lnTo>
                    <a:pt x="311159" y="0"/>
                  </a:lnTo>
                  <a:lnTo>
                    <a:pt x="514359" y="599372"/>
                  </a:lnTo>
                  <a:lnTo>
                    <a:pt x="311159" y="1198745"/>
                  </a:lnTo>
                  <a:lnTo>
                    <a:pt x="0" y="1198745"/>
                  </a:lnTo>
                  <a:lnTo>
                    <a:pt x="203200" y="599372"/>
                  </a:lnTo>
                  <a:lnTo>
                    <a:pt x="0" y="0"/>
                  </a:lnTo>
                  <a:close/>
                </a:path>
              </a:pathLst>
            </a:custGeom>
            <a:solidFill>
              <a:srgbClr val="FFFFFF"/>
            </a:solidFill>
          </p:spPr>
        </p:sp>
        <p:sp>
          <p:nvSpPr>
            <p:cNvPr id="11" name="TextBox 11"/>
            <p:cNvSpPr txBox="1"/>
            <p:nvPr/>
          </p:nvSpPr>
          <p:spPr>
            <a:xfrm>
              <a:off x="177800" y="-47625"/>
              <a:ext cx="260359" cy="1246370"/>
            </a:xfrm>
            <a:prstGeom prst="rect">
              <a:avLst/>
            </a:prstGeom>
          </p:spPr>
          <p:txBody>
            <a:bodyPr lIns="16916" tIns="16916" rIns="16916" bIns="16916" rtlCol="0" anchor="ctr"/>
            <a:lstStyle/>
            <a:p>
              <a:pPr algn="ctr">
                <a:lnSpc>
                  <a:spcPts val="1638"/>
                </a:lnSpc>
              </a:pPr>
              <a:endParaRPr/>
            </a:p>
          </p:txBody>
        </p:sp>
      </p:grpSp>
      <p:sp>
        <p:nvSpPr>
          <p:cNvPr id="12" name="AutoShape 12"/>
          <p:cNvSpPr/>
          <p:nvPr/>
        </p:nvSpPr>
        <p:spPr>
          <a:xfrm flipH="1" flipV="1">
            <a:off x="15156828" y="769773"/>
            <a:ext cx="3849" cy="940803"/>
          </a:xfrm>
          <a:prstGeom prst="line">
            <a:avLst/>
          </a:prstGeom>
          <a:ln w="47625" cap="flat">
            <a:solidFill>
              <a:srgbClr val="FFFFFF"/>
            </a:solidFill>
            <a:prstDash val="solid"/>
            <a:headEnd type="none" w="sm" len="sm"/>
            <a:tailEnd type="none" w="sm" len="sm"/>
          </a:ln>
        </p:spPr>
      </p:sp>
      <p:sp>
        <p:nvSpPr>
          <p:cNvPr id="13" name="TextBox 13"/>
          <p:cNvSpPr txBox="1"/>
          <p:nvPr/>
        </p:nvSpPr>
        <p:spPr>
          <a:xfrm>
            <a:off x="13293294" y="846266"/>
            <a:ext cx="1599953" cy="730666"/>
          </a:xfrm>
          <a:prstGeom prst="rect">
            <a:avLst/>
          </a:prstGeom>
        </p:spPr>
        <p:txBody>
          <a:bodyPr lIns="0" tIns="0" rIns="0" bIns="0" rtlCol="0" anchor="t">
            <a:spAutoFit/>
          </a:bodyPr>
          <a:lstStyle/>
          <a:p>
            <a:pPr algn="l">
              <a:lnSpc>
                <a:spcPts val="2871"/>
              </a:lnSpc>
            </a:pPr>
            <a:r>
              <a:rPr lang="en-US" sz="2050">
                <a:solidFill>
                  <a:srgbClr val="FFFFFF"/>
                </a:solidFill>
                <a:latin typeface="Objectivity"/>
                <a:ea typeface="Objectivity"/>
                <a:cs typeface="Objectivity"/>
                <a:sym typeface="Objectivity"/>
              </a:rPr>
              <a:t>A Social Initiative by</a:t>
            </a:r>
          </a:p>
        </p:txBody>
      </p:sp>
      <p:sp>
        <p:nvSpPr>
          <p:cNvPr id="14" name="TextBox 14"/>
          <p:cNvSpPr txBox="1"/>
          <p:nvPr/>
        </p:nvSpPr>
        <p:spPr>
          <a:xfrm>
            <a:off x="1830446" y="4150975"/>
            <a:ext cx="6142365" cy="602088"/>
          </a:xfrm>
          <a:prstGeom prst="rect">
            <a:avLst/>
          </a:prstGeom>
        </p:spPr>
        <p:txBody>
          <a:bodyPr lIns="0" tIns="0" rIns="0" bIns="0" rtlCol="0" anchor="t">
            <a:spAutoFit/>
          </a:bodyPr>
          <a:lstStyle/>
          <a:p>
            <a:pPr algn="l">
              <a:lnSpc>
                <a:spcPts val="4479"/>
              </a:lnSpc>
            </a:pPr>
            <a:r>
              <a:rPr lang="en-US" sz="4400" dirty="0">
                <a:solidFill>
                  <a:srgbClr val="171717"/>
                </a:solidFill>
                <a:latin typeface="Objectivity"/>
                <a:ea typeface="Objectivity"/>
                <a:cs typeface="Objectivity"/>
                <a:sym typeface="Objectivity"/>
              </a:rPr>
              <a:t>The Innovators</a:t>
            </a:r>
          </a:p>
        </p:txBody>
      </p:sp>
      <p:sp>
        <p:nvSpPr>
          <p:cNvPr id="15" name="TextBox 15"/>
          <p:cNvSpPr txBox="1"/>
          <p:nvPr/>
        </p:nvSpPr>
        <p:spPr>
          <a:xfrm>
            <a:off x="1830446" y="2689319"/>
            <a:ext cx="8551460" cy="898323"/>
          </a:xfrm>
          <a:prstGeom prst="rect">
            <a:avLst/>
          </a:prstGeom>
        </p:spPr>
        <p:txBody>
          <a:bodyPr lIns="0" tIns="0" rIns="0" bIns="0" rtlCol="0" anchor="t">
            <a:spAutoFit/>
          </a:bodyPr>
          <a:lstStyle/>
          <a:p>
            <a:pPr marL="0" lvl="0" indent="0" algn="l">
              <a:lnSpc>
                <a:spcPts val="6719"/>
              </a:lnSpc>
              <a:spcBef>
                <a:spcPct val="0"/>
              </a:spcBef>
            </a:pPr>
            <a:r>
              <a:rPr lang="en-US" sz="6600" b="1" i="1" u="sng" dirty="0">
                <a:solidFill>
                  <a:srgbClr val="E02A7C"/>
                </a:solidFill>
                <a:latin typeface="Objectivity Bold"/>
                <a:ea typeface="Objectivity Bold"/>
                <a:cs typeface="Objectivity Bold"/>
                <a:sym typeface="Objectivity Bold"/>
              </a:rPr>
              <a:t>Smart Farming</a:t>
            </a:r>
          </a:p>
        </p:txBody>
      </p:sp>
      <p:sp>
        <p:nvSpPr>
          <p:cNvPr id="16" name="TextBox 16"/>
          <p:cNvSpPr txBox="1"/>
          <p:nvPr/>
        </p:nvSpPr>
        <p:spPr>
          <a:xfrm>
            <a:off x="1785886" y="5889921"/>
            <a:ext cx="6186925" cy="634789"/>
          </a:xfrm>
          <a:prstGeom prst="rect">
            <a:avLst/>
          </a:prstGeom>
        </p:spPr>
        <p:txBody>
          <a:bodyPr wrap="square" lIns="0" tIns="0" rIns="0" bIns="0" rtlCol="0" anchor="t">
            <a:spAutoFit/>
          </a:bodyPr>
          <a:lstStyle/>
          <a:p>
            <a:pPr algn="l">
              <a:lnSpc>
                <a:spcPts val="5039"/>
              </a:lnSpc>
            </a:pPr>
            <a:r>
              <a:rPr lang="en-US" sz="4000" b="1" i="1" u="sng" dirty="0">
                <a:solidFill>
                  <a:srgbClr val="171717"/>
                </a:solidFill>
                <a:latin typeface="Objectivity Bold"/>
                <a:ea typeface="Objectivity Bold"/>
                <a:cs typeface="Objectivity Bold"/>
                <a:sym typeface="Objectivity Bold"/>
              </a:rPr>
              <a:t>Challenge</a:t>
            </a:r>
          </a:p>
        </p:txBody>
      </p:sp>
      <p:grpSp>
        <p:nvGrpSpPr>
          <p:cNvPr id="17" name="Group 17"/>
          <p:cNvGrpSpPr/>
          <p:nvPr/>
        </p:nvGrpSpPr>
        <p:grpSpPr>
          <a:xfrm>
            <a:off x="12731263" y="5546741"/>
            <a:ext cx="5556737" cy="5543076"/>
            <a:chOff x="0" y="0"/>
            <a:chExt cx="7408983" cy="7390768"/>
          </a:xfrm>
        </p:grpSpPr>
        <p:grpSp>
          <p:nvGrpSpPr>
            <p:cNvPr id="18" name="Group 18"/>
            <p:cNvGrpSpPr/>
            <p:nvPr/>
          </p:nvGrpSpPr>
          <p:grpSpPr>
            <a:xfrm>
              <a:off x="3776963" y="0"/>
              <a:ext cx="3632019" cy="7390768"/>
              <a:chOff x="0" y="0"/>
              <a:chExt cx="518693" cy="1055484"/>
            </a:xfrm>
          </p:grpSpPr>
          <p:sp>
            <p:nvSpPr>
              <p:cNvPr id="19" name="Freeform 19"/>
              <p:cNvSpPr/>
              <p:nvPr/>
            </p:nvSpPr>
            <p:spPr>
              <a:xfrm>
                <a:off x="0" y="0"/>
                <a:ext cx="518693" cy="1055484"/>
              </a:xfrm>
              <a:custGeom>
                <a:avLst/>
                <a:gdLst/>
                <a:ahLst/>
                <a:cxnLst/>
                <a:rect l="l" t="t" r="r" b="b"/>
                <a:pathLst>
                  <a:path w="518693" h="1055484">
                    <a:moveTo>
                      <a:pt x="0" y="0"/>
                    </a:moveTo>
                    <a:lnTo>
                      <a:pt x="315493" y="0"/>
                    </a:lnTo>
                    <a:lnTo>
                      <a:pt x="518693" y="527742"/>
                    </a:lnTo>
                    <a:lnTo>
                      <a:pt x="315493" y="1055484"/>
                    </a:lnTo>
                    <a:lnTo>
                      <a:pt x="0" y="1055484"/>
                    </a:lnTo>
                    <a:lnTo>
                      <a:pt x="203200" y="527742"/>
                    </a:lnTo>
                    <a:lnTo>
                      <a:pt x="0" y="0"/>
                    </a:lnTo>
                    <a:close/>
                  </a:path>
                </a:pathLst>
              </a:custGeom>
              <a:gradFill rotWithShape="1">
                <a:gsLst>
                  <a:gs pos="0">
                    <a:srgbClr val="8E34A3">
                      <a:alpha val="33000"/>
                    </a:srgbClr>
                  </a:gs>
                  <a:gs pos="100000">
                    <a:srgbClr val="FF7FBD">
                      <a:alpha val="33000"/>
                    </a:srgbClr>
                  </a:gs>
                </a:gsLst>
                <a:lin ang="5400000"/>
              </a:gradFill>
            </p:spPr>
          </p:sp>
          <p:sp>
            <p:nvSpPr>
              <p:cNvPr id="20" name="TextBox 20"/>
              <p:cNvSpPr txBox="1"/>
              <p:nvPr/>
            </p:nvSpPr>
            <p:spPr>
              <a:xfrm>
                <a:off x="177800" y="-28575"/>
                <a:ext cx="264693" cy="1084059"/>
              </a:xfrm>
              <a:prstGeom prst="rect">
                <a:avLst/>
              </a:prstGeom>
            </p:spPr>
            <p:txBody>
              <a:bodyPr lIns="18423" tIns="18423" rIns="18423" bIns="18423" rtlCol="0" anchor="ctr"/>
              <a:lstStyle/>
              <a:p>
                <a:pPr algn="ctr">
                  <a:lnSpc>
                    <a:spcPts val="975"/>
                  </a:lnSpc>
                </a:pPr>
                <a:endParaRPr/>
              </a:p>
            </p:txBody>
          </p:sp>
        </p:grpSp>
        <p:grpSp>
          <p:nvGrpSpPr>
            <p:cNvPr id="21" name="Group 21"/>
            <p:cNvGrpSpPr/>
            <p:nvPr/>
          </p:nvGrpSpPr>
          <p:grpSpPr>
            <a:xfrm>
              <a:off x="0" y="0"/>
              <a:ext cx="3632019" cy="7390768"/>
              <a:chOff x="0" y="0"/>
              <a:chExt cx="518693" cy="1055484"/>
            </a:xfrm>
          </p:grpSpPr>
          <p:sp>
            <p:nvSpPr>
              <p:cNvPr id="22" name="Freeform 22"/>
              <p:cNvSpPr/>
              <p:nvPr/>
            </p:nvSpPr>
            <p:spPr>
              <a:xfrm>
                <a:off x="0" y="0"/>
                <a:ext cx="518693" cy="1055484"/>
              </a:xfrm>
              <a:custGeom>
                <a:avLst/>
                <a:gdLst/>
                <a:ahLst/>
                <a:cxnLst/>
                <a:rect l="l" t="t" r="r" b="b"/>
                <a:pathLst>
                  <a:path w="518693" h="1055484">
                    <a:moveTo>
                      <a:pt x="0" y="0"/>
                    </a:moveTo>
                    <a:lnTo>
                      <a:pt x="315493" y="0"/>
                    </a:lnTo>
                    <a:lnTo>
                      <a:pt x="518693" y="527742"/>
                    </a:lnTo>
                    <a:lnTo>
                      <a:pt x="315493" y="1055484"/>
                    </a:lnTo>
                    <a:lnTo>
                      <a:pt x="0" y="1055484"/>
                    </a:lnTo>
                    <a:lnTo>
                      <a:pt x="203200" y="527742"/>
                    </a:lnTo>
                    <a:lnTo>
                      <a:pt x="0" y="0"/>
                    </a:lnTo>
                    <a:close/>
                  </a:path>
                </a:pathLst>
              </a:custGeom>
              <a:gradFill rotWithShape="1">
                <a:gsLst>
                  <a:gs pos="0">
                    <a:srgbClr val="8E34A3">
                      <a:alpha val="33000"/>
                    </a:srgbClr>
                  </a:gs>
                  <a:gs pos="100000">
                    <a:srgbClr val="FF7FBD">
                      <a:alpha val="33000"/>
                    </a:srgbClr>
                  </a:gs>
                </a:gsLst>
                <a:lin ang="5400000"/>
              </a:gradFill>
            </p:spPr>
          </p:sp>
          <p:sp>
            <p:nvSpPr>
              <p:cNvPr id="23" name="TextBox 23"/>
              <p:cNvSpPr txBox="1"/>
              <p:nvPr/>
            </p:nvSpPr>
            <p:spPr>
              <a:xfrm>
                <a:off x="177800" y="-28575"/>
                <a:ext cx="264693" cy="1084059"/>
              </a:xfrm>
              <a:prstGeom prst="rect">
                <a:avLst/>
              </a:prstGeom>
            </p:spPr>
            <p:txBody>
              <a:bodyPr lIns="18423" tIns="18423" rIns="18423" bIns="18423" rtlCol="0" anchor="ctr"/>
              <a:lstStyle/>
              <a:p>
                <a:pPr algn="ctr">
                  <a:lnSpc>
                    <a:spcPts val="975"/>
                  </a:lnSpc>
                </a:pPr>
                <a:endParaRPr/>
              </a:p>
            </p:txBody>
          </p:sp>
        </p:grpSp>
      </p:grpSp>
      <p:sp>
        <p:nvSpPr>
          <p:cNvPr id="24" name="TextBox 24"/>
          <p:cNvSpPr txBox="1"/>
          <p:nvPr/>
        </p:nvSpPr>
        <p:spPr>
          <a:xfrm>
            <a:off x="1830446" y="6589193"/>
            <a:ext cx="15428854" cy="1725472"/>
          </a:xfrm>
          <a:prstGeom prst="rect">
            <a:avLst/>
          </a:prstGeom>
        </p:spPr>
        <p:txBody>
          <a:bodyPr lIns="0" tIns="0" rIns="0" bIns="0" rtlCol="0" anchor="t">
            <a:spAutoFit/>
          </a:bodyPr>
          <a:lstStyle/>
          <a:p>
            <a:pPr algn="l">
              <a:lnSpc>
                <a:spcPts val="4479"/>
              </a:lnSpc>
            </a:pPr>
            <a:r>
              <a:rPr lang="en-US" sz="3600" dirty="0">
                <a:solidFill>
                  <a:srgbClr val="171717"/>
                </a:solidFill>
                <a:latin typeface="Objectivity"/>
                <a:ea typeface="Objectivity"/>
                <a:cs typeface="Objectivity"/>
                <a:sym typeface="Objectivity"/>
              </a:rPr>
              <a:t>“Farmers in Madanapalle struggle to identify crop diseases early and choose the right pesticide, leading to reduced yield and increased losses.”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30446" y="817136"/>
            <a:ext cx="3862258" cy="626008"/>
          </a:xfrm>
          <a:custGeom>
            <a:avLst/>
            <a:gdLst/>
            <a:ahLst/>
            <a:cxnLst/>
            <a:rect l="l" t="t" r="r" b="b"/>
            <a:pathLst>
              <a:path w="3862258" h="626008">
                <a:moveTo>
                  <a:pt x="0" y="0"/>
                </a:moveTo>
                <a:lnTo>
                  <a:pt x="3862258" y="0"/>
                </a:lnTo>
                <a:lnTo>
                  <a:pt x="3862258" y="626007"/>
                </a:lnTo>
                <a:lnTo>
                  <a:pt x="0" y="626007"/>
                </a:lnTo>
                <a:lnTo>
                  <a:pt x="0" y="0"/>
                </a:lnTo>
                <a:close/>
              </a:path>
            </a:pathLst>
          </a:custGeom>
          <a:blipFill>
            <a:blip r:embed="rId3" cstate="print"/>
            <a:stretch>
              <a:fillRect/>
            </a:stretch>
          </a:blipFill>
        </p:spPr>
      </p:sp>
      <p:sp>
        <p:nvSpPr>
          <p:cNvPr id="3" name="TextBox 3"/>
          <p:cNvSpPr txBox="1"/>
          <p:nvPr/>
        </p:nvSpPr>
        <p:spPr>
          <a:xfrm>
            <a:off x="13293294" y="846266"/>
            <a:ext cx="1599953" cy="730666"/>
          </a:xfrm>
          <a:prstGeom prst="rect">
            <a:avLst/>
          </a:prstGeom>
        </p:spPr>
        <p:txBody>
          <a:bodyPr lIns="0" tIns="0" rIns="0" bIns="0" rtlCol="0" anchor="t">
            <a:spAutoFit/>
          </a:bodyPr>
          <a:lstStyle/>
          <a:p>
            <a:pPr algn="l">
              <a:lnSpc>
                <a:spcPts val="2871"/>
              </a:lnSpc>
            </a:pPr>
            <a:r>
              <a:rPr lang="en-US" sz="2050">
                <a:solidFill>
                  <a:srgbClr val="FFFFFF"/>
                </a:solidFill>
                <a:latin typeface="Objectivity"/>
                <a:ea typeface="Objectivity"/>
                <a:cs typeface="Objectivity"/>
                <a:sym typeface="Objectivity"/>
              </a:rPr>
              <a:t>A Social Initiative by</a:t>
            </a:r>
          </a:p>
        </p:txBody>
      </p:sp>
      <p:grpSp>
        <p:nvGrpSpPr>
          <p:cNvPr id="4" name="Group 4"/>
          <p:cNvGrpSpPr/>
          <p:nvPr/>
        </p:nvGrpSpPr>
        <p:grpSpPr>
          <a:xfrm>
            <a:off x="15424258" y="423955"/>
            <a:ext cx="1146703" cy="1242201"/>
            <a:chOff x="0" y="0"/>
            <a:chExt cx="1528937" cy="1656267"/>
          </a:xfrm>
        </p:grpSpPr>
        <p:sp>
          <p:nvSpPr>
            <p:cNvPr id="5" name="Freeform 5"/>
            <p:cNvSpPr/>
            <p:nvPr/>
          </p:nvSpPr>
          <p:spPr>
            <a:xfrm>
              <a:off x="56717" y="0"/>
              <a:ext cx="1472220" cy="1138914"/>
            </a:xfrm>
            <a:custGeom>
              <a:avLst/>
              <a:gdLst/>
              <a:ahLst/>
              <a:cxnLst/>
              <a:rect l="l" t="t" r="r" b="b"/>
              <a:pathLst>
                <a:path w="1472220" h="1138914">
                  <a:moveTo>
                    <a:pt x="0" y="0"/>
                  </a:moveTo>
                  <a:lnTo>
                    <a:pt x="1472220" y="0"/>
                  </a:lnTo>
                  <a:lnTo>
                    <a:pt x="1472220" y="1138914"/>
                  </a:lnTo>
                  <a:lnTo>
                    <a:pt x="0" y="1138914"/>
                  </a:lnTo>
                  <a:lnTo>
                    <a:pt x="0" y="0"/>
                  </a:lnTo>
                  <a:close/>
                </a:path>
              </a:pathLst>
            </a:custGeom>
            <a:blipFill>
              <a:blip r:embed="rId4"/>
              <a:stretch>
                <a:fillRect l="-43646" r="-32027" b="-75928"/>
              </a:stretch>
            </a:blipFill>
          </p:spPr>
        </p:sp>
        <p:sp>
          <p:nvSpPr>
            <p:cNvPr id="6" name="Freeform 6"/>
            <p:cNvSpPr/>
            <p:nvPr/>
          </p:nvSpPr>
          <p:spPr>
            <a:xfrm>
              <a:off x="0" y="1112266"/>
              <a:ext cx="1528937" cy="544002"/>
            </a:xfrm>
            <a:custGeom>
              <a:avLst/>
              <a:gdLst/>
              <a:ahLst/>
              <a:cxnLst/>
              <a:rect l="l" t="t" r="r" b="b"/>
              <a:pathLst>
                <a:path w="1528937" h="544002">
                  <a:moveTo>
                    <a:pt x="0" y="0"/>
                  </a:moveTo>
                  <a:lnTo>
                    <a:pt x="1528937" y="0"/>
                  </a:lnTo>
                  <a:lnTo>
                    <a:pt x="1528937" y="544001"/>
                  </a:lnTo>
                  <a:lnTo>
                    <a:pt x="0" y="544001"/>
                  </a:lnTo>
                  <a:lnTo>
                    <a:pt x="0" y="0"/>
                  </a:lnTo>
                  <a:close/>
                </a:path>
              </a:pathLst>
            </a:custGeom>
            <a:blipFill>
              <a:blip r:embed="rId5" cstate="print"/>
              <a:stretch>
                <a:fillRect t="-180351"/>
              </a:stretch>
            </a:blipFill>
          </p:spPr>
        </p:sp>
      </p:grpSp>
      <p:sp>
        <p:nvSpPr>
          <p:cNvPr id="7" name="AutoShape 7"/>
          <p:cNvSpPr/>
          <p:nvPr/>
        </p:nvSpPr>
        <p:spPr>
          <a:xfrm flipH="1" flipV="1">
            <a:off x="15156828" y="769773"/>
            <a:ext cx="3849" cy="940803"/>
          </a:xfrm>
          <a:prstGeom prst="line">
            <a:avLst/>
          </a:prstGeom>
          <a:ln w="47625" cap="flat">
            <a:solidFill>
              <a:srgbClr val="FFFFFF"/>
            </a:solidFill>
            <a:prstDash val="solid"/>
            <a:headEnd type="none" w="sm" len="sm"/>
            <a:tailEnd type="none" w="sm" len="sm"/>
          </a:ln>
        </p:spPr>
      </p:sp>
      <p:grpSp>
        <p:nvGrpSpPr>
          <p:cNvPr id="8" name="Group 8"/>
          <p:cNvGrpSpPr/>
          <p:nvPr/>
        </p:nvGrpSpPr>
        <p:grpSpPr>
          <a:xfrm>
            <a:off x="11633060" y="2813144"/>
            <a:ext cx="5626240" cy="5626240"/>
            <a:chOff x="0" y="0"/>
            <a:chExt cx="812800" cy="812800"/>
          </a:xfrm>
        </p:grpSpPr>
        <p:sp>
          <p:nvSpPr>
            <p:cNvPr id="9" name="Freeform 9"/>
            <p:cNvSpPr/>
            <p:nvPr/>
          </p:nvSpPr>
          <p:spPr>
            <a:xfrm>
              <a:off x="0" y="0"/>
              <a:ext cx="812800" cy="812800"/>
            </a:xfrm>
            <a:custGeom>
              <a:avLst/>
              <a:gdLst/>
              <a:ahLst/>
              <a:cxnLst/>
              <a:rect l="l" t="t" r="r" b="b"/>
              <a:pathLst>
                <a:path w="812800" h="812800">
                  <a:moveTo>
                    <a:pt x="31649" y="0"/>
                  </a:moveTo>
                  <a:lnTo>
                    <a:pt x="781151" y="0"/>
                  </a:lnTo>
                  <a:cubicBezTo>
                    <a:pt x="798630" y="0"/>
                    <a:pt x="812800" y="14170"/>
                    <a:pt x="812800" y="31649"/>
                  </a:cubicBezTo>
                  <a:lnTo>
                    <a:pt x="812800" y="781151"/>
                  </a:lnTo>
                  <a:cubicBezTo>
                    <a:pt x="812800" y="798630"/>
                    <a:pt x="798630" y="812800"/>
                    <a:pt x="781151" y="812800"/>
                  </a:cubicBezTo>
                  <a:lnTo>
                    <a:pt x="31649" y="812800"/>
                  </a:lnTo>
                  <a:cubicBezTo>
                    <a:pt x="14170" y="812800"/>
                    <a:pt x="0" y="798630"/>
                    <a:pt x="0" y="781151"/>
                  </a:cubicBezTo>
                  <a:lnTo>
                    <a:pt x="0" y="31649"/>
                  </a:lnTo>
                  <a:cubicBezTo>
                    <a:pt x="0" y="14170"/>
                    <a:pt x="14170" y="0"/>
                    <a:pt x="31649" y="0"/>
                  </a:cubicBezTo>
                  <a:close/>
                </a:path>
              </a:pathLst>
            </a:custGeom>
            <a:blipFill>
              <a:blip r:embed="rId6"/>
              <a:stretch>
                <a:fillRect t="-59589" b="-59589"/>
              </a:stretch>
            </a:blipFill>
          </p:spPr>
        </p:sp>
      </p:grpSp>
      <p:grpSp>
        <p:nvGrpSpPr>
          <p:cNvPr id="10" name="Group 10"/>
          <p:cNvGrpSpPr/>
          <p:nvPr/>
        </p:nvGrpSpPr>
        <p:grpSpPr>
          <a:xfrm>
            <a:off x="0" y="0"/>
            <a:ext cx="18288000" cy="1991015"/>
            <a:chOff x="0" y="0"/>
            <a:chExt cx="2776527" cy="302280"/>
          </a:xfrm>
        </p:grpSpPr>
        <p:sp>
          <p:nvSpPr>
            <p:cNvPr id="11" name="Freeform 11"/>
            <p:cNvSpPr/>
            <p:nvPr/>
          </p:nvSpPr>
          <p:spPr>
            <a:xfrm>
              <a:off x="0" y="0"/>
              <a:ext cx="2776527" cy="302280"/>
            </a:xfrm>
            <a:custGeom>
              <a:avLst/>
              <a:gdLst/>
              <a:ahLst/>
              <a:cxnLst/>
              <a:rect l="l" t="t" r="r" b="b"/>
              <a:pathLst>
                <a:path w="2776527" h="302280">
                  <a:moveTo>
                    <a:pt x="0" y="0"/>
                  </a:moveTo>
                  <a:lnTo>
                    <a:pt x="2776527" y="0"/>
                  </a:lnTo>
                  <a:lnTo>
                    <a:pt x="2776527" y="302280"/>
                  </a:lnTo>
                  <a:lnTo>
                    <a:pt x="0" y="302280"/>
                  </a:lnTo>
                  <a:close/>
                </a:path>
              </a:pathLst>
            </a:custGeom>
            <a:gradFill rotWithShape="1">
              <a:gsLst>
                <a:gs pos="0">
                  <a:srgbClr val="E62979">
                    <a:alpha val="100000"/>
                  </a:srgbClr>
                </a:gs>
                <a:gs pos="100000">
                  <a:srgbClr val="423DC6">
                    <a:alpha val="100000"/>
                  </a:srgbClr>
                </a:gs>
              </a:gsLst>
              <a:lin ang="0"/>
            </a:gradFill>
          </p:spPr>
        </p:sp>
        <p:sp>
          <p:nvSpPr>
            <p:cNvPr id="12" name="TextBox 12"/>
            <p:cNvSpPr txBox="1"/>
            <p:nvPr/>
          </p:nvSpPr>
          <p:spPr>
            <a:xfrm>
              <a:off x="0" y="-47625"/>
              <a:ext cx="2776527" cy="34990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830446" y="817136"/>
            <a:ext cx="3862258" cy="626008"/>
          </a:xfrm>
          <a:custGeom>
            <a:avLst/>
            <a:gdLst/>
            <a:ahLst/>
            <a:cxnLst/>
            <a:rect l="l" t="t" r="r" b="b"/>
            <a:pathLst>
              <a:path w="3862258" h="626008">
                <a:moveTo>
                  <a:pt x="0" y="0"/>
                </a:moveTo>
                <a:lnTo>
                  <a:pt x="3862258" y="0"/>
                </a:lnTo>
                <a:lnTo>
                  <a:pt x="3862258" y="626007"/>
                </a:lnTo>
                <a:lnTo>
                  <a:pt x="0" y="626007"/>
                </a:lnTo>
                <a:lnTo>
                  <a:pt x="0" y="0"/>
                </a:lnTo>
                <a:close/>
              </a:path>
            </a:pathLst>
          </a:custGeom>
          <a:blipFill>
            <a:blip r:embed="rId3" cstate="print"/>
            <a:stretch>
              <a:fillRect/>
            </a:stretch>
          </a:blipFill>
        </p:spPr>
      </p:sp>
      <p:grpSp>
        <p:nvGrpSpPr>
          <p:cNvPr id="14" name="Group 14"/>
          <p:cNvGrpSpPr/>
          <p:nvPr/>
        </p:nvGrpSpPr>
        <p:grpSpPr>
          <a:xfrm>
            <a:off x="15424258" y="423955"/>
            <a:ext cx="1146703" cy="1242201"/>
            <a:chOff x="0" y="0"/>
            <a:chExt cx="1528937" cy="1656267"/>
          </a:xfrm>
        </p:grpSpPr>
        <p:sp>
          <p:nvSpPr>
            <p:cNvPr id="15" name="Freeform 15"/>
            <p:cNvSpPr/>
            <p:nvPr/>
          </p:nvSpPr>
          <p:spPr>
            <a:xfrm>
              <a:off x="56717" y="0"/>
              <a:ext cx="1472220" cy="1138914"/>
            </a:xfrm>
            <a:custGeom>
              <a:avLst/>
              <a:gdLst/>
              <a:ahLst/>
              <a:cxnLst/>
              <a:rect l="l" t="t" r="r" b="b"/>
              <a:pathLst>
                <a:path w="1472220" h="1138914">
                  <a:moveTo>
                    <a:pt x="0" y="0"/>
                  </a:moveTo>
                  <a:lnTo>
                    <a:pt x="1472220" y="0"/>
                  </a:lnTo>
                  <a:lnTo>
                    <a:pt x="1472220" y="1138914"/>
                  </a:lnTo>
                  <a:lnTo>
                    <a:pt x="0" y="1138914"/>
                  </a:lnTo>
                  <a:lnTo>
                    <a:pt x="0" y="0"/>
                  </a:lnTo>
                  <a:close/>
                </a:path>
              </a:pathLst>
            </a:custGeom>
            <a:blipFill>
              <a:blip r:embed="rId4"/>
              <a:stretch>
                <a:fillRect l="-43646" r="-32027" b="-75928"/>
              </a:stretch>
            </a:blipFill>
          </p:spPr>
        </p:sp>
        <p:sp>
          <p:nvSpPr>
            <p:cNvPr id="16" name="Freeform 16"/>
            <p:cNvSpPr/>
            <p:nvPr/>
          </p:nvSpPr>
          <p:spPr>
            <a:xfrm>
              <a:off x="0" y="1112266"/>
              <a:ext cx="1528937" cy="544002"/>
            </a:xfrm>
            <a:custGeom>
              <a:avLst/>
              <a:gdLst/>
              <a:ahLst/>
              <a:cxnLst/>
              <a:rect l="l" t="t" r="r" b="b"/>
              <a:pathLst>
                <a:path w="1528937" h="544002">
                  <a:moveTo>
                    <a:pt x="0" y="0"/>
                  </a:moveTo>
                  <a:lnTo>
                    <a:pt x="1528937" y="0"/>
                  </a:lnTo>
                  <a:lnTo>
                    <a:pt x="1528937" y="544001"/>
                  </a:lnTo>
                  <a:lnTo>
                    <a:pt x="0" y="544001"/>
                  </a:lnTo>
                  <a:lnTo>
                    <a:pt x="0" y="0"/>
                  </a:lnTo>
                  <a:close/>
                </a:path>
              </a:pathLst>
            </a:custGeom>
            <a:blipFill>
              <a:blip r:embed="rId5" cstate="print"/>
              <a:stretch>
                <a:fillRect t="-180351"/>
              </a:stretch>
            </a:blipFill>
          </p:spPr>
        </p:sp>
      </p:grpSp>
      <p:sp>
        <p:nvSpPr>
          <p:cNvPr id="17" name="AutoShape 17"/>
          <p:cNvSpPr/>
          <p:nvPr/>
        </p:nvSpPr>
        <p:spPr>
          <a:xfrm flipH="1" flipV="1">
            <a:off x="15156828" y="769773"/>
            <a:ext cx="3849" cy="940803"/>
          </a:xfrm>
          <a:prstGeom prst="line">
            <a:avLst/>
          </a:prstGeom>
          <a:ln w="47625" cap="flat">
            <a:solidFill>
              <a:srgbClr val="FFFFFF"/>
            </a:solidFill>
            <a:prstDash val="solid"/>
            <a:headEnd type="none" w="sm" len="sm"/>
            <a:tailEnd type="none" w="sm" len="sm"/>
          </a:ln>
        </p:spPr>
      </p:sp>
      <p:sp>
        <p:nvSpPr>
          <p:cNvPr id="18" name="TextBox 18"/>
          <p:cNvSpPr txBox="1"/>
          <p:nvPr/>
        </p:nvSpPr>
        <p:spPr>
          <a:xfrm>
            <a:off x="714316" y="5143500"/>
            <a:ext cx="8962963" cy="3000821"/>
          </a:xfrm>
          <a:prstGeom prst="rect">
            <a:avLst/>
          </a:prstGeom>
        </p:spPr>
        <p:txBody>
          <a:bodyPr lIns="0" tIns="0" rIns="0" bIns="0" rtlCol="0" anchor="t">
            <a:spAutoFit/>
          </a:bodyPr>
          <a:lstStyle/>
          <a:p>
            <a:pPr algn="l">
              <a:lnSpc>
                <a:spcPts val="3919"/>
              </a:lnSpc>
            </a:pPr>
            <a:r>
              <a:rPr lang="en-US" sz="4000" dirty="0">
                <a:solidFill>
                  <a:srgbClr val="171717"/>
                </a:solidFill>
                <a:latin typeface="Objectivity"/>
                <a:ea typeface="Objectivity"/>
                <a:cs typeface="Objectivity"/>
                <a:sym typeface="Objectivity"/>
              </a:rPr>
              <a:t>“We aim to help farmers quickly detect </a:t>
            </a:r>
            <a:r>
              <a:rPr lang="en-US" sz="4000" dirty="0" smtClean="0">
                <a:solidFill>
                  <a:srgbClr val="171717"/>
                </a:solidFill>
                <a:latin typeface="Objectivity"/>
                <a:ea typeface="Objectivity"/>
                <a:cs typeface="Objectivity"/>
                <a:sym typeface="Objectivity"/>
              </a:rPr>
              <a:t>crop </a:t>
            </a:r>
            <a:r>
              <a:rPr lang="en-US" sz="4000" dirty="0">
                <a:solidFill>
                  <a:srgbClr val="171717"/>
                </a:solidFill>
                <a:latin typeface="Objectivity"/>
                <a:ea typeface="Objectivity"/>
                <a:cs typeface="Objectivity"/>
                <a:sym typeface="Objectivity"/>
              </a:rPr>
              <a:t>diseases and recommend the correct </a:t>
            </a:r>
            <a:r>
              <a:rPr lang="en-US" sz="4000" dirty="0" smtClean="0">
                <a:solidFill>
                  <a:srgbClr val="171717"/>
                </a:solidFill>
                <a:latin typeface="Objectivity"/>
                <a:ea typeface="Objectivity"/>
                <a:cs typeface="Objectivity"/>
                <a:sym typeface="Objectivity"/>
              </a:rPr>
              <a:t>Fertilizers </a:t>
            </a:r>
            <a:r>
              <a:rPr lang="en-US" sz="4000" dirty="0">
                <a:solidFill>
                  <a:srgbClr val="171717"/>
                </a:solidFill>
                <a:latin typeface="Objectivity"/>
                <a:ea typeface="Objectivity"/>
                <a:cs typeface="Objectivity"/>
                <a:sym typeface="Objectivity"/>
              </a:rPr>
              <a:t>or organic treatment, reducing crop loss, chemical misuse, and improving yield and income.”</a:t>
            </a:r>
          </a:p>
        </p:txBody>
      </p:sp>
      <p:sp>
        <p:nvSpPr>
          <p:cNvPr id="19" name="TextBox 19"/>
          <p:cNvSpPr txBox="1"/>
          <p:nvPr/>
        </p:nvSpPr>
        <p:spPr>
          <a:xfrm>
            <a:off x="571440" y="2813144"/>
            <a:ext cx="10215634" cy="1384995"/>
          </a:xfrm>
          <a:prstGeom prst="rect">
            <a:avLst/>
          </a:prstGeom>
        </p:spPr>
        <p:txBody>
          <a:bodyPr wrap="square" lIns="0" tIns="0" rIns="0" bIns="0" rtlCol="0" anchor="t">
            <a:spAutoFit/>
          </a:bodyPr>
          <a:lstStyle/>
          <a:p>
            <a:pPr marL="0" lvl="0" indent="0" algn="l">
              <a:lnSpc>
                <a:spcPts val="5423"/>
              </a:lnSpc>
            </a:pPr>
            <a:r>
              <a:rPr lang="en-US" sz="4800" b="1" dirty="0">
                <a:solidFill>
                  <a:srgbClr val="E02A7C"/>
                </a:solidFill>
                <a:latin typeface="Objectivity Bold"/>
                <a:ea typeface="Objectivity Bold"/>
                <a:cs typeface="Objectivity Bold"/>
                <a:sym typeface="Objectivity Bold"/>
              </a:rPr>
              <a:t> </a:t>
            </a:r>
            <a:r>
              <a:rPr lang="en-US" sz="6000" b="1" i="1" u="sng" dirty="0">
                <a:solidFill>
                  <a:srgbClr val="E02A7C"/>
                </a:solidFill>
                <a:latin typeface="Objectivity Bold"/>
                <a:ea typeface="Objectivity Bold"/>
                <a:cs typeface="Objectivity Bold"/>
                <a:sym typeface="Objectivity Bold"/>
              </a:rPr>
              <a:t>Problem we are trying to </a:t>
            </a:r>
            <a:r>
              <a:rPr lang="en-US" sz="6000" b="1" i="1" u="sng" dirty="0" smtClean="0">
                <a:solidFill>
                  <a:srgbClr val="E02A7C"/>
                </a:solidFill>
                <a:latin typeface="Objectivity Bold"/>
                <a:ea typeface="Objectivity Bold"/>
                <a:cs typeface="Objectivity Bold"/>
                <a:sym typeface="Objectivity Bold"/>
              </a:rPr>
              <a:t>solve</a:t>
            </a:r>
            <a:endParaRPr lang="en-US" sz="6000" b="1" i="1" u="sng" dirty="0">
              <a:solidFill>
                <a:srgbClr val="E02A7C"/>
              </a:solidFill>
              <a:latin typeface="Objectivity Bold"/>
              <a:ea typeface="Objectivity Bold"/>
              <a:cs typeface="Objectivity Bold"/>
              <a:sym typeface="Objectivity Bold"/>
            </a:endParaRPr>
          </a:p>
        </p:txBody>
      </p:sp>
      <p:sp>
        <p:nvSpPr>
          <p:cNvPr id="20" name="TextBox 20"/>
          <p:cNvSpPr txBox="1"/>
          <p:nvPr/>
        </p:nvSpPr>
        <p:spPr>
          <a:xfrm>
            <a:off x="13293294" y="846266"/>
            <a:ext cx="1599953" cy="730666"/>
          </a:xfrm>
          <a:prstGeom prst="rect">
            <a:avLst/>
          </a:prstGeom>
        </p:spPr>
        <p:txBody>
          <a:bodyPr lIns="0" tIns="0" rIns="0" bIns="0" rtlCol="0" anchor="t">
            <a:spAutoFit/>
          </a:bodyPr>
          <a:lstStyle/>
          <a:p>
            <a:pPr algn="l">
              <a:lnSpc>
                <a:spcPts val="2871"/>
              </a:lnSpc>
            </a:pPr>
            <a:r>
              <a:rPr lang="en-US" sz="2050">
                <a:solidFill>
                  <a:srgbClr val="FFFFFF"/>
                </a:solidFill>
                <a:latin typeface="Objectivity"/>
                <a:ea typeface="Objectivity"/>
                <a:cs typeface="Objectivity"/>
                <a:sym typeface="Objectivity"/>
              </a:rPr>
              <a:t>A Social Initiative by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991015"/>
            <a:chOff x="0" y="0"/>
            <a:chExt cx="2776527" cy="302280"/>
          </a:xfrm>
        </p:grpSpPr>
        <p:sp>
          <p:nvSpPr>
            <p:cNvPr id="3" name="Freeform 3"/>
            <p:cNvSpPr/>
            <p:nvPr/>
          </p:nvSpPr>
          <p:spPr>
            <a:xfrm>
              <a:off x="0" y="0"/>
              <a:ext cx="2776527" cy="302280"/>
            </a:xfrm>
            <a:custGeom>
              <a:avLst/>
              <a:gdLst/>
              <a:ahLst/>
              <a:cxnLst/>
              <a:rect l="l" t="t" r="r" b="b"/>
              <a:pathLst>
                <a:path w="2776527" h="302280">
                  <a:moveTo>
                    <a:pt x="0" y="0"/>
                  </a:moveTo>
                  <a:lnTo>
                    <a:pt x="2776527" y="0"/>
                  </a:lnTo>
                  <a:lnTo>
                    <a:pt x="2776527" y="302280"/>
                  </a:lnTo>
                  <a:lnTo>
                    <a:pt x="0" y="302280"/>
                  </a:lnTo>
                  <a:close/>
                </a:path>
              </a:pathLst>
            </a:custGeom>
            <a:gradFill rotWithShape="1">
              <a:gsLst>
                <a:gs pos="0">
                  <a:srgbClr val="E62979">
                    <a:alpha val="100000"/>
                  </a:srgbClr>
                </a:gs>
                <a:gs pos="100000">
                  <a:srgbClr val="423DC6">
                    <a:alpha val="100000"/>
                  </a:srgbClr>
                </a:gs>
              </a:gsLst>
              <a:lin ang="0"/>
            </a:gradFill>
          </p:spPr>
        </p:sp>
        <p:sp>
          <p:nvSpPr>
            <p:cNvPr id="4" name="TextBox 4"/>
            <p:cNvSpPr txBox="1"/>
            <p:nvPr/>
          </p:nvSpPr>
          <p:spPr>
            <a:xfrm>
              <a:off x="0" y="-47625"/>
              <a:ext cx="2776527" cy="34990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30446" y="817136"/>
            <a:ext cx="3862258" cy="626008"/>
          </a:xfrm>
          <a:custGeom>
            <a:avLst/>
            <a:gdLst/>
            <a:ahLst/>
            <a:cxnLst/>
            <a:rect l="l" t="t" r="r" b="b"/>
            <a:pathLst>
              <a:path w="3862258" h="626008">
                <a:moveTo>
                  <a:pt x="0" y="0"/>
                </a:moveTo>
                <a:lnTo>
                  <a:pt x="3862258" y="0"/>
                </a:lnTo>
                <a:lnTo>
                  <a:pt x="3862258" y="626007"/>
                </a:lnTo>
                <a:lnTo>
                  <a:pt x="0" y="626007"/>
                </a:lnTo>
                <a:lnTo>
                  <a:pt x="0" y="0"/>
                </a:lnTo>
                <a:close/>
              </a:path>
            </a:pathLst>
          </a:custGeom>
          <a:blipFill>
            <a:blip r:embed="rId3" cstate="print"/>
            <a:stretch>
              <a:fillRect/>
            </a:stretch>
          </a:blipFill>
        </p:spPr>
      </p:sp>
      <p:grpSp>
        <p:nvGrpSpPr>
          <p:cNvPr id="6" name="Group 6"/>
          <p:cNvGrpSpPr/>
          <p:nvPr/>
        </p:nvGrpSpPr>
        <p:grpSpPr>
          <a:xfrm>
            <a:off x="15424258" y="423955"/>
            <a:ext cx="1146703" cy="1242201"/>
            <a:chOff x="0" y="0"/>
            <a:chExt cx="1528937" cy="1656267"/>
          </a:xfrm>
        </p:grpSpPr>
        <p:sp>
          <p:nvSpPr>
            <p:cNvPr id="7" name="Freeform 7"/>
            <p:cNvSpPr/>
            <p:nvPr/>
          </p:nvSpPr>
          <p:spPr>
            <a:xfrm>
              <a:off x="56717" y="0"/>
              <a:ext cx="1472220" cy="1138914"/>
            </a:xfrm>
            <a:custGeom>
              <a:avLst/>
              <a:gdLst/>
              <a:ahLst/>
              <a:cxnLst/>
              <a:rect l="l" t="t" r="r" b="b"/>
              <a:pathLst>
                <a:path w="1472220" h="1138914">
                  <a:moveTo>
                    <a:pt x="0" y="0"/>
                  </a:moveTo>
                  <a:lnTo>
                    <a:pt x="1472220" y="0"/>
                  </a:lnTo>
                  <a:lnTo>
                    <a:pt x="1472220" y="1138914"/>
                  </a:lnTo>
                  <a:lnTo>
                    <a:pt x="0" y="1138914"/>
                  </a:lnTo>
                  <a:lnTo>
                    <a:pt x="0" y="0"/>
                  </a:lnTo>
                  <a:close/>
                </a:path>
              </a:pathLst>
            </a:custGeom>
            <a:blipFill>
              <a:blip r:embed="rId4"/>
              <a:stretch>
                <a:fillRect l="-43646" r="-32027" b="-75928"/>
              </a:stretch>
            </a:blipFill>
          </p:spPr>
        </p:sp>
        <p:sp>
          <p:nvSpPr>
            <p:cNvPr id="8" name="Freeform 8"/>
            <p:cNvSpPr/>
            <p:nvPr/>
          </p:nvSpPr>
          <p:spPr>
            <a:xfrm>
              <a:off x="0" y="1112266"/>
              <a:ext cx="1528937" cy="544002"/>
            </a:xfrm>
            <a:custGeom>
              <a:avLst/>
              <a:gdLst/>
              <a:ahLst/>
              <a:cxnLst/>
              <a:rect l="l" t="t" r="r" b="b"/>
              <a:pathLst>
                <a:path w="1528937" h="544002">
                  <a:moveTo>
                    <a:pt x="0" y="0"/>
                  </a:moveTo>
                  <a:lnTo>
                    <a:pt x="1528937" y="0"/>
                  </a:lnTo>
                  <a:lnTo>
                    <a:pt x="1528937" y="544001"/>
                  </a:lnTo>
                  <a:lnTo>
                    <a:pt x="0" y="544001"/>
                  </a:lnTo>
                  <a:lnTo>
                    <a:pt x="0" y="0"/>
                  </a:lnTo>
                  <a:close/>
                </a:path>
              </a:pathLst>
            </a:custGeom>
            <a:blipFill>
              <a:blip r:embed="rId5" cstate="print"/>
              <a:stretch>
                <a:fillRect t="-180351"/>
              </a:stretch>
            </a:blipFill>
          </p:spPr>
        </p:sp>
      </p:grpSp>
      <p:grpSp>
        <p:nvGrpSpPr>
          <p:cNvPr id="9" name="Group 9"/>
          <p:cNvGrpSpPr/>
          <p:nvPr/>
        </p:nvGrpSpPr>
        <p:grpSpPr>
          <a:xfrm>
            <a:off x="0" y="8477711"/>
            <a:ext cx="776549" cy="1809793"/>
            <a:chOff x="0" y="0"/>
            <a:chExt cx="514359" cy="1198745"/>
          </a:xfrm>
        </p:grpSpPr>
        <p:sp>
          <p:nvSpPr>
            <p:cNvPr id="10" name="Freeform 10"/>
            <p:cNvSpPr/>
            <p:nvPr/>
          </p:nvSpPr>
          <p:spPr>
            <a:xfrm>
              <a:off x="0" y="0"/>
              <a:ext cx="514359" cy="1198745"/>
            </a:xfrm>
            <a:custGeom>
              <a:avLst/>
              <a:gdLst/>
              <a:ahLst/>
              <a:cxnLst/>
              <a:rect l="l" t="t" r="r" b="b"/>
              <a:pathLst>
                <a:path w="514359" h="1198745">
                  <a:moveTo>
                    <a:pt x="0" y="0"/>
                  </a:moveTo>
                  <a:lnTo>
                    <a:pt x="311159" y="0"/>
                  </a:lnTo>
                  <a:lnTo>
                    <a:pt x="514359" y="599372"/>
                  </a:lnTo>
                  <a:lnTo>
                    <a:pt x="311159" y="1198745"/>
                  </a:lnTo>
                  <a:lnTo>
                    <a:pt x="0" y="1198745"/>
                  </a:lnTo>
                  <a:lnTo>
                    <a:pt x="203200" y="599372"/>
                  </a:lnTo>
                  <a:lnTo>
                    <a:pt x="0" y="0"/>
                  </a:lnTo>
                  <a:close/>
                </a:path>
              </a:pathLst>
            </a:custGeom>
            <a:solidFill>
              <a:srgbClr val="FFFFFF"/>
            </a:solidFill>
          </p:spPr>
        </p:sp>
        <p:sp>
          <p:nvSpPr>
            <p:cNvPr id="11" name="TextBox 11"/>
            <p:cNvSpPr txBox="1"/>
            <p:nvPr/>
          </p:nvSpPr>
          <p:spPr>
            <a:xfrm>
              <a:off x="177800" y="-47625"/>
              <a:ext cx="260359" cy="1246370"/>
            </a:xfrm>
            <a:prstGeom prst="rect">
              <a:avLst/>
            </a:prstGeom>
          </p:spPr>
          <p:txBody>
            <a:bodyPr lIns="16916" tIns="16916" rIns="16916" bIns="16916" rtlCol="0" anchor="ctr"/>
            <a:lstStyle/>
            <a:p>
              <a:pPr algn="ctr">
                <a:lnSpc>
                  <a:spcPts val="1638"/>
                </a:lnSpc>
              </a:pPr>
              <a:endParaRPr/>
            </a:p>
          </p:txBody>
        </p:sp>
      </p:grpSp>
      <p:sp>
        <p:nvSpPr>
          <p:cNvPr id="12" name="AutoShape 12"/>
          <p:cNvSpPr/>
          <p:nvPr/>
        </p:nvSpPr>
        <p:spPr>
          <a:xfrm flipH="1" flipV="1">
            <a:off x="15156828" y="769773"/>
            <a:ext cx="3849" cy="940803"/>
          </a:xfrm>
          <a:prstGeom prst="line">
            <a:avLst/>
          </a:prstGeom>
          <a:ln w="47625" cap="flat">
            <a:solidFill>
              <a:srgbClr val="FFFFFF"/>
            </a:solidFill>
            <a:prstDash val="solid"/>
            <a:headEnd type="none" w="sm" len="sm"/>
            <a:tailEnd type="none" w="sm" len="sm"/>
          </a:ln>
        </p:spPr>
      </p:sp>
      <p:sp>
        <p:nvSpPr>
          <p:cNvPr id="13" name="Freeform 13"/>
          <p:cNvSpPr/>
          <p:nvPr/>
        </p:nvSpPr>
        <p:spPr>
          <a:xfrm>
            <a:off x="11394946" y="2849526"/>
            <a:ext cx="5342937" cy="6356958"/>
          </a:xfrm>
          <a:custGeom>
            <a:avLst/>
            <a:gdLst/>
            <a:ahLst/>
            <a:cxnLst/>
            <a:rect l="l" t="t" r="r" b="b"/>
            <a:pathLst>
              <a:path w="5342937" h="6356958">
                <a:moveTo>
                  <a:pt x="0" y="0"/>
                </a:moveTo>
                <a:lnTo>
                  <a:pt x="5342937" y="0"/>
                </a:lnTo>
                <a:lnTo>
                  <a:pt x="5342937" y="6356958"/>
                </a:lnTo>
                <a:lnTo>
                  <a:pt x="0" y="6356958"/>
                </a:lnTo>
                <a:lnTo>
                  <a:pt x="0" y="0"/>
                </a:lnTo>
                <a:close/>
              </a:path>
            </a:pathLst>
          </a:custGeom>
          <a:blipFill>
            <a:blip r:embed="rId6"/>
            <a:stretch>
              <a:fillRect t="-5477" b="-5477"/>
            </a:stretch>
          </a:blipFill>
        </p:spPr>
      </p:sp>
      <p:sp>
        <p:nvSpPr>
          <p:cNvPr id="14" name="TextBox 14"/>
          <p:cNvSpPr txBox="1"/>
          <p:nvPr/>
        </p:nvSpPr>
        <p:spPr>
          <a:xfrm>
            <a:off x="13293294" y="846266"/>
            <a:ext cx="1599953" cy="730666"/>
          </a:xfrm>
          <a:prstGeom prst="rect">
            <a:avLst/>
          </a:prstGeom>
        </p:spPr>
        <p:txBody>
          <a:bodyPr lIns="0" tIns="0" rIns="0" bIns="0" rtlCol="0" anchor="t">
            <a:spAutoFit/>
          </a:bodyPr>
          <a:lstStyle/>
          <a:p>
            <a:pPr algn="l">
              <a:lnSpc>
                <a:spcPts val="2871"/>
              </a:lnSpc>
            </a:pPr>
            <a:r>
              <a:rPr lang="en-US" sz="2050">
                <a:solidFill>
                  <a:srgbClr val="FFFFFF"/>
                </a:solidFill>
                <a:latin typeface="Objectivity"/>
                <a:ea typeface="Objectivity"/>
                <a:cs typeface="Objectivity"/>
                <a:sym typeface="Objectivity"/>
              </a:rPr>
              <a:t>A Social Initiative by</a:t>
            </a:r>
          </a:p>
        </p:txBody>
      </p:sp>
      <p:sp>
        <p:nvSpPr>
          <p:cNvPr id="15" name="TextBox 15"/>
          <p:cNvSpPr txBox="1"/>
          <p:nvPr/>
        </p:nvSpPr>
        <p:spPr>
          <a:xfrm>
            <a:off x="857192" y="2849526"/>
            <a:ext cx="10287072" cy="1384995"/>
          </a:xfrm>
          <a:prstGeom prst="rect">
            <a:avLst/>
          </a:prstGeom>
        </p:spPr>
        <p:txBody>
          <a:bodyPr wrap="square" lIns="0" tIns="0" rIns="0" bIns="0" rtlCol="0" anchor="t">
            <a:spAutoFit/>
          </a:bodyPr>
          <a:lstStyle/>
          <a:p>
            <a:pPr algn="l">
              <a:lnSpc>
                <a:spcPts val="5423"/>
              </a:lnSpc>
            </a:pPr>
            <a:r>
              <a:rPr lang="en-US" sz="6000" b="1" i="1" u="sng" dirty="0">
                <a:solidFill>
                  <a:srgbClr val="E02A7C"/>
                </a:solidFill>
                <a:latin typeface="Objectivity Bold"/>
                <a:ea typeface="Objectivity Bold"/>
                <a:cs typeface="Objectivity Bold"/>
                <a:sym typeface="Objectivity Bold"/>
              </a:rPr>
              <a:t>Smart farming starts with</a:t>
            </a:r>
          </a:p>
          <a:p>
            <a:pPr marL="0" lvl="0" indent="0" algn="l">
              <a:lnSpc>
                <a:spcPts val="5423"/>
              </a:lnSpc>
            </a:pPr>
            <a:r>
              <a:rPr lang="en-US" sz="6000" b="1" i="1" u="sng" dirty="0">
                <a:solidFill>
                  <a:srgbClr val="E02A7C"/>
                </a:solidFill>
                <a:latin typeface="Objectivity Bold"/>
                <a:ea typeface="Objectivity Bold"/>
                <a:cs typeface="Objectivity Bold"/>
                <a:sym typeface="Objectivity Bold"/>
              </a:rPr>
              <a:t>smart scanning </a:t>
            </a:r>
          </a:p>
        </p:txBody>
      </p:sp>
      <p:sp>
        <p:nvSpPr>
          <p:cNvPr id="16" name="TextBox 16"/>
          <p:cNvSpPr txBox="1"/>
          <p:nvPr/>
        </p:nvSpPr>
        <p:spPr>
          <a:xfrm>
            <a:off x="1000068" y="4929187"/>
            <a:ext cx="9572692" cy="4501232"/>
          </a:xfrm>
          <a:prstGeom prst="rect">
            <a:avLst/>
          </a:prstGeom>
        </p:spPr>
        <p:txBody>
          <a:bodyPr wrap="square" lIns="0" tIns="0" rIns="0" bIns="0" rtlCol="0" anchor="t">
            <a:spAutoFit/>
          </a:bodyPr>
          <a:lstStyle/>
          <a:p>
            <a:pPr algn="l">
              <a:lnSpc>
                <a:spcPts val="3919"/>
              </a:lnSpc>
            </a:pPr>
            <a:r>
              <a:rPr lang="en-US" sz="4000" dirty="0">
                <a:solidFill>
                  <a:srgbClr val="171717"/>
                </a:solidFill>
                <a:latin typeface="Objectivity"/>
                <a:ea typeface="Objectivity"/>
                <a:cs typeface="Objectivity"/>
                <a:sym typeface="Objectivity"/>
              </a:rPr>
              <a:t>Our project Smart Farming is a web-based tool developed using VS Code and HTML to help farmers detect crop diseases and get pesticide suggestions. It allows users to scan or upload leaf images, identifies the disease, and recommends suitable treatments quickly and accurately through a simple interface.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991015"/>
            <a:chOff x="0" y="0"/>
            <a:chExt cx="2776527" cy="302280"/>
          </a:xfrm>
        </p:grpSpPr>
        <p:sp>
          <p:nvSpPr>
            <p:cNvPr id="3" name="Freeform 3"/>
            <p:cNvSpPr/>
            <p:nvPr/>
          </p:nvSpPr>
          <p:spPr>
            <a:xfrm>
              <a:off x="0" y="0"/>
              <a:ext cx="2776527" cy="302280"/>
            </a:xfrm>
            <a:custGeom>
              <a:avLst/>
              <a:gdLst/>
              <a:ahLst/>
              <a:cxnLst/>
              <a:rect l="l" t="t" r="r" b="b"/>
              <a:pathLst>
                <a:path w="2776527" h="302280">
                  <a:moveTo>
                    <a:pt x="0" y="0"/>
                  </a:moveTo>
                  <a:lnTo>
                    <a:pt x="2776527" y="0"/>
                  </a:lnTo>
                  <a:lnTo>
                    <a:pt x="2776527" y="302280"/>
                  </a:lnTo>
                  <a:lnTo>
                    <a:pt x="0" y="302280"/>
                  </a:lnTo>
                  <a:close/>
                </a:path>
              </a:pathLst>
            </a:custGeom>
            <a:gradFill rotWithShape="1">
              <a:gsLst>
                <a:gs pos="0">
                  <a:srgbClr val="E62979">
                    <a:alpha val="100000"/>
                  </a:srgbClr>
                </a:gs>
                <a:gs pos="100000">
                  <a:srgbClr val="423DC6">
                    <a:alpha val="100000"/>
                  </a:srgbClr>
                </a:gs>
              </a:gsLst>
              <a:lin ang="0"/>
            </a:gradFill>
          </p:spPr>
        </p:sp>
        <p:sp>
          <p:nvSpPr>
            <p:cNvPr id="4" name="TextBox 4"/>
            <p:cNvSpPr txBox="1"/>
            <p:nvPr/>
          </p:nvSpPr>
          <p:spPr>
            <a:xfrm>
              <a:off x="0" y="-47625"/>
              <a:ext cx="2776527" cy="34990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30446" y="817136"/>
            <a:ext cx="3862258" cy="626008"/>
          </a:xfrm>
          <a:custGeom>
            <a:avLst/>
            <a:gdLst/>
            <a:ahLst/>
            <a:cxnLst/>
            <a:rect l="l" t="t" r="r" b="b"/>
            <a:pathLst>
              <a:path w="3862258" h="626008">
                <a:moveTo>
                  <a:pt x="0" y="0"/>
                </a:moveTo>
                <a:lnTo>
                  <a:pt x="3862258" y="0"/>
                </a:lnTo>
                <a:lnTo>
                  <a:pt x="3862258" y="626007"/>
                </a:lnTo>
                <a:lnTo>
                  <a:pt x="0" y="626007"/>
                </a:lnTo>
                <a:lnTo>
                  <a:pt x="0" y="0"/>
                </a:lnTo>
                <a:close/>
              </a:path>
            </a:pathLst>
          </a:custGeom>
          <a:blipFill>
            <a:blip r:embed="rId3" cstate="print"/>
            <a:stretch>
              <a:fillRect/>
            </a:stretch>
          </a:blipFill>
        </p:spPr>
      </p:sp>
      <p:grpSp>
        <p:nvGrpSpPr>
          <p:cNvPr id="6" name="Group 6"/>
          <p:cNvGrpSpPr/>
          <p:nvPr/>
        </p:nvGrpSpPr>
        <p:grpSpPr>
          <a:xfrm>
            <a:off x="15424258" y="423955"/>
            <a:ext cx="1146703" cy="1242201"/>
            <a:chOff x="0" y="0"/>
            <a:chExt cx="1528937" cy="1656267"/>
          </a:xfrm>
        </p:grpSpPr>
        <p:sp>
          <p:nvSpPr>
            <p:cNvPr id="7" name="Freeform 7"/>
            <p:cNvSpPr/>
            <p:nvPr/>
          </p:nvSpPr>
          <p:spPr>
            <a:xfrm>
              <a:off x="56717" y="0"/>
              <a:ext cx="1472220" cy="1138914"/>
            </a:xfrm>
            <a:custGeom>
              <a:avLst/>
              <a:gdLst/>
              <a:ahLst/>
              <a:cxnLst/>
              <a:rect l="l" t="t" r="r" b="b"/>
              <a:pathLst>
                <a:path w="1472220" h="1138914">
                  <a:moveTo>
                    <a:pt x="0" y="0"/>
                  </a:moveTo>
                  <a:lnTo>
                    <a:pt x="1472220" y="0"/>
                  </a:lnTo>
                  <a:lnTo>
                    <a:pt x="1472220" y="1138914"/>
                  </a:lnTo>
                  <a:lnTo>
                    <a:pt x="0" y="1138914"/>
                  </a:lnTo>
                  <a:lnTo>
                    <a:pt x="0" y="0"/>
                  </a:lnTo>
                  <a:close/>
                </a:path>
              </a:pathLst>
            </a:custGeom>
            <a:blipFill>
              <a:blip r:embed="rId4"/>
              <a:stretch>
                <a:fillRect l="-43646" r="-32027" b="-75928"/>
              </a:stretch>
            </a:blipFill>
          </p:spPr>
        </p:sp>
        <p:sp>
          <p:nvSpPr>
            <p:cNvPr id="8" name="Freeform 8"/>
            <p:cNvSpPr/>
            <p:nvPr/>
          </p:nvSpPr>
          <p:spPr>
            <a:xfrm>
              <a:off x="0" y="1112266"/>
              <a:ext cx="1528937" cy="544002"/>
            </a:xfrm>
            <a:custGeom>
              <a:avLst/>
              <a:gdLst/>
              <a:ahLst/>
              <a:cxnLst/>
              <a:rect l="l" t="t" r="r" b="b"/>
              <a:pathLst>
                <a:path w="1528937" h="544002">
                  <a:moveTo>
                    <a:pt x="0" y="0"/>
                  </a:moveTo>
                  <a:lnTo>
                    <a:pt x="1528937" y="0"/>
                  </a:lnTo>
                  <a:lnTo>
                    <a:pt x="1528937" y="544001"/>
                  </a:lnTo>
                  <a:lnTo>
                    <a:pt x="0" y="544001"/>
                  </a:lnTo>
                  <a:lnTo>
                    <a:pt x="0" y="0"/>
                  </a:lnTo>
                  <a:close/>
                </a:path>
              </a:pathLst>
            </a:custGeom>
            <a:blipFill>
              <a:blip r:embed="rId5" cstate="print"/>
              <a:stretch>
                <a:fillRect t="-180351"/>
              </a:stretch>
            </a:blipFill>
          </p:spPr>
        </p:sp>
      </p:grpSp>
      <p:grpSp>
        <p:nvGrpSpPr>
          <p:cNvPr id="9" name="Group 9"/>
          <p:cNvGrpSpPr/>
          <p:nvPr/>
        </p:nvGrpSpPr>
        <p:grpSpPr>
          <a:xfrm>
            <a:off x="0" y="8477711"/>
            <a:ext cx="776549" cy="1809793"/>
            <a:chOff x="0" y="0"/>
            <a:chExt cx="514359" cy="1198745"/>
          </a:xfrm>
        </p:grpSpPr>
        <p:sp>
          <p:nvSpPr>
            <p:cNvPr id="10" name="Freeform 10"/>
            <p:cNvSpPr/>
            <p:nvPr/>
          </p:nvSpPr>
          <p:spPr>
            <a:xfrm>
              <a:off x="0" y="0"/>
              <a:ext cx="514359" cy="1198745"/>
            </a:xfrm>
            <a:custGeom>
              <a:avLst/>
              <a:gdLst/>
              <a:ahLst/>
              <a:cxnLst/>
              <a:rect l="l" t="t" r="r" b="b"/>
              <a:pathLst>
                <a:path w="514359" h="1198745">
                  <a:moveTo>
                    <a:pt x="0" y="0"/>
                  </a:moveTo>
                  <a:lnTo>
                    <a:pt x="311159" y="0"/>
                  </a:lnTo>
                  <a:lnTo>
                    <a:pt x="514359" y="599372"/>
                  </a:lnTo>
                  <a:lnTo>
                    <a:pt x="311159" y="1198745"/>
                  </a:lnTo>
                  <a:lnTo>
                    <a:pt x="0" y="1198745"/>
                  </a:lnTo>
                  <a:lnTo>
                    <a:pt x="203200" y="599372"/>
                  </a:lnTo>
                  <a:lnTo>
                    <a:pt x="0" y="0"/>
                  </a:lnTo>
                  <a:close/>
                </a:path>
              </a:pathLst>
            </a:custGeom>
            <a:solidFill>
              <a:srgbClr val="FFFFFF"/>
            </a:solidFill>
          </p:spPr>
        </p:sp>
        <p:sp>
          <p:nvSpPr>
            <p:cNvPr id="11" name="TextBox 11"/>
            <p:cNvSpPr txBox="1"/>
            <p:nvPr/>
          </p:nvSpPr>
          <p:spPr>
            <a:xfrm>
              <a:off x="177800" y="-47625"/>
              <a:ext cx="260359" cy="1246370"/>
            </a:xfrm>
            <a:prstGeom prst="rect">
              <a:avLst/>
            </a:prstGeom>
          </p:spPr>
          <p:txBody>
            <a:bodyPr lIns="16916" tIns="16916" rIns="16916" bIns="16916" rtlCol="0" anchor="ctr"/>
            <a:lstStyle/>
            <a:p>
              <a:pPr algn="ctr">
                <a:lnSpc>
                  <a:spcPts val="1638"/>
                </a:lnSpc>
              </a:pPr>
              <a:endParaRPr/>
            </a:p>
          </p:txBody>
        </p:sp>
      </p:grpSp>
      <p:sp>
        <p:nvSpPr>
          <p:cNvPr id="12" name="AutoShape 12"/>
          <p:cNvSpPr/>
          <p:nvPr/>
        </p:nvSpPr>
        <p:spPr>
          <a:xfrm flipH="1" flipV="1">
            <a:off x="15156828" y="769773"/>
            <a:ext cx="3849" cy="940803"/>
          </a:xfrm>
          <a:prstGeom prst="line">
            <a:avLst/>
          </a:prstGeom>
          <a:ln w="47625" cap="flat">
            <a:solidFill>
              <a:srgbClr val="FFFFFF"/>
            </a:solidFill>
            <a:prstDash val="solid"/>
            <a:headEnd type="none" w="sm" len="sm"/>
            <a:tailEnd type="none" w="sm" len="sm"/>
          </a:ln>
        </p:spPr>
      </p:sp>
      <p:sp>
        <p:nvSpPr>
          <p:cNvPr id="13" name="Freeform 13"/>
          <p:cNvSpPr/>
          <p:nvPr/>
        </p:nvSpPr>
        <p:spPr>
          <a:xfrm>
            <a:off x="13144528" y="2857484"/>
            <a:ext cx="4823342" cy="6356958"/>
          </a:xfrm>
          <a:custGeom>
            <a:avLst/>
            <a:gdLst/>
            <a:ahLst/>
            <a:cxnLst/>
            <a:rect l="l" t="t" r="r" b="b"/>
            <a:pathLst>
              <a:path w="4823342" h="6356958">
                <a:moveTo>
                  <a:pt x="0" y="0"/>
                </a:moveTo>
                <a:lnTo>
                  <a:pt x="4823342" y="0"/>
                </a:lnTo>
                <a:lnTo>
                  <a:pt x="4823342" y="6356959"/>
                </a:lnTo>
                <a:lnTo>
                  <a:pt x="0" y="6356959"/>
                </a:lnTo>
                <a:lnTo>
                  <a:pt x="0" y="0"/>
                </a:lnTo>
                <a:close/>
              </a:path>
            </a:pathLst>
          </a:custGeom>
          <a:blipFill>
            <a:blip r:embed="rId6"/>
            <a:stretch>
              <a:fillRect/>
            </a:stretch>
          </a:blipFill>
        </p:spPr>
      </p:sp>
      <p:sp>
        <p:nvSpPr>
          <p:cNvPr id="14" name="TextBox 14"/>
          <p:cNvSpPr txBox="1"/>
          <p:nvPr/>
        </p:nvSpPr>
        <p:spPr>
          <a:xfrm>
            <a:off x="13293294" y="846266"/>
            <a:ext cx="1599953" cy="730666"/>
          </a:xfrm>
          <a:prstGeom prst="rect">
            <a:avLst/>
          </a:prstGeom>
        </p:spPr>
        <p:txBody>
          <a:bodyPr lIns="0" tIns="0" rIns="0" bIns="0" rtlCol="0" anchor="t">
            <a:spAutoFit/>
          </a:bodyPr>
          <a:lstStyle/>
          <a:p>
            <a:pPr algn="l">
              <a:lnSpc>
                <a:spcPts val="2871"/>
              </a:lnSpc>
            </a:pPr>
            <a:r>
              <a:rPr lang="en-US" sz="2050">
                <a:solidFill>
                  <a:srgbClr val="FFFFFF"/>
                </a:solidFill>
                <a:latin typeface="Objectivity"/>
                <a:ea typeface="Objectivity"/>
                <a:cs typeface="Objectivity"/>
                <a:sym typeface="Objectivity"/>
              </a:rPr>
              <a:t>A Social Initiative by</a:t>
            </a:r>
          </a:p>
        </p:txBody>
      </p:sp>
      <p:sp>
        <p:nvSpPr>
          <p:cNvPr id="15" name="TextBox 15"/>
          <p:cNvSpPr txBox="1"/>
          <p:nvPr/>
        </p:nvSpPr>
        <p:spPr>
          <a:xfrm>
            <a:off x="500002" y="2357418"/>
            <a:ext cx="9572692" cy="1384995"/>
          </a:xfrm>
          <a:prstGeom prst="rect">
            <a:avLst/>
          </a:prstGeom>
        </p:spPr>
        <p:txBody>
          <a:bodyPr wrap="square" lIns="0" tIns="0" rIns="0" bIns="0" rtlCol="0" anchor="t">
            <a:spAutoFit/>
          </a:bodyPr>
          <a:lstStyle/>
          <a:p>
            <a:pPr marL="0" lvl="0" indent="0" algn="l">
              <a:lnSpc>
                <a:spcPts val="5423"/>
              </a:lnSpc>
            </a:pPr>
            <a:r>
              <a:rPr lang="en-US" sz="6000" b="1" i="1" u="sng" dirty="0">
                <a:solidFill>
                  <a:srgbClr val="E02A7C"/>
                </a:solidFill>
                <a:latin typeface="Objectivity Bold"/>
                <a:ea typeface="Objectivity Bold"/>
                <a:cs typeface="Objectivity Bold"/>
                <a:sym typeface="Objectivity Bold"/>
              </a:rPr>
              <a:t>Smart Crop Disease Detection</a:t>
            </a:r>
          </a:p>
        </p:txBody>
      </p:sp>
      <p:sp>
        <p:nvSpPr>
          <p:cNvPr id="16" name="TextBox 16"/>
          <p:cNvSpPr txBox="1"/>
          <p:nvPr/>
        </p:nvSpPr>
        <p:spPr>
          <a:xfrm>
            <a:off x="428564" y="3929054"/>
            <a:ext cx="12501650" cy="5909310"/>
          </a:xfrm>
          <a:prstGeom prst="rect">
            <a:avLst/>
          </a:prstGeom>
        </p:spPr>
        <p:txBody>
          <a:bodyPr wrap="square" lIns="0" tIns="0" rIns="0" bIns="0" rtlCol="0" anchor="t">
            <a:spAutoFit/>
          </a:bodyPr>
          <a:lstStyle/>
          <a:p>
            <a:pPr algn="l"/>
            <a:r>
              <a:rPr lang="en-US" sz="3200" dirty="0">
                <a:solidFill>
                  <a:srgbClr val="171717"/>
                </a:solidFill>
                <a:latin typeface="Objectivity"/>
                <a:ea typeface="Objectivity"/>
                <a:cs typeface="Objectivity"/>
                <a:sym typeface="Objectivity"/>
              </a:rPr>
              <a:t>Smart Farming– Smart Crop Scanner is a user-friendly web application developed using VS Code and HTML that helps farmers identify crop diseases by scanning or uploading leaf images. It leverages an AI model to accurately detect diseases and instantly suggests the most effective chemical and organic pesticide treatments. The system also provides results in Telugu voice and text, ensuring accessibility for local farmers. Its lightweight, web-based design makes it easy to use on basic devices without complicated installations. This smart tool empowers farmers to protect their crops early, reduce losses, and increase yield efficiently.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991015"/>
            <a:chOff x="0" y="0"/>
            <a:chExt cx="2776527" cy="302280"/>
          </a:xfrm>
        </p:grpSpPr>
        <p:sp>
          <p:nvSpPr>
            <p:cNvPr id="3" name="Freeform 3"/>
            <p:cNvSpPr/>
            <p:nvPr/>
          </p:nvSpPr>
          <p:spPr>
            <a:xfrm>
              <a:off x="0" y="0"/>
              <a:ext cx="2776527" cy="302280"/>
            </a:xfrm>
            <a:custGeom>
              <a:avLst/>
              <a:gdLst/>
              <a:ahLst/>
              <a:cxnLst/>
              <a:rect l="l" t="t" r="r" b="b"/>
              <a:pathLst>
                <a:path w="2776527" h="302280">
                  <a:moveTo>
                    <a:pt x="0" y="0"/>
                  </a:moveTo>
                  <a:lnTo>
                    <a:pt x="2776527" y="0"/>
                  </a:lnTo>
                  <a:lnTo>
                    <a:pt x="2776527" y="302280"/>
                  </a:lnTo>
                  <a:lnTo>
                    <a:pt x="0" y="302280"/>
                  </a:lnTo>
                  <a:close/>
                </a:path>
              </a:pathLst>
            </a:custGeom>
            <a:gradFill rotWithShape="1">
              <a:gsLst>
                <a:gs pos="0">
                  <a:srgbClr val="E62979">
                    <a:alpha val="100000"/>
                  </a:srgbClr>
                </a:gs>
                <a:gs pos="100000">
                  <a:srgbClr val="423DC6">
                    <a:alpha val="100000"/>
                  </a:srgbClr>
                </a:gs>
              </a:gsLst>
              <a:lin ang="0"/>
            </a:gradFill>
          </p:spPr>
        </p:sp>
        <p:sp>
          <p:nvSpPr>
            <p:cNvPr id="4" name="TextBox 4"/>
            <p:cNvSpPr txBox="1"/>
            <p:nvPr/>
          </p:nvSpPr>
          <p:spPr>
            <a:xfrm>
              <a:off x="0" y="-47625"/>
              <a:ext cx="2776527" cy="34990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30446" y="817136"/>
            <a:ext cx="3862258" cy="626008"/>
          </a:xfrm>
          <a:custGeom>
            <a:avLst/>
            <a:gdLst/>
            <a:ahLst/>
            <a:cxnLst/>
            <a:rect l="l" t="t" r="r" b="b"/>
            <a:pathLst>
              <a:path w="3862258" h="626008">
                <a:moveTo>
                  <a:pt x="0" y="0"/>
                </a:moveTo>
                <a:lnTo>
                  <a:pt x="3862258" y="0"/>
                </a:lnTo>
                <a:lnTo>
                  <a:pt x="3862258" y="626007"/>
                </a:lnTo>
                <a:lnTo>
                  <a:pt x="0" y="626007"/>
                </a:lnTo>
                <a:lnTo>
                  <a:pt x="0" y="0"/>
                </a:lnTo>
                <a:close/>
              </a:path>
            </a:pathLst>
          </a:custGeom>
          <a:blipFill>
            <a:blip r:embed="rId3" cstate="print"/>
            <a:stretch>
              <a:fillRect/>
            </a:stretch>
          </a:blipFill>
        </p:spPr>
      </p:sp>
      <p:sp>
        <p:nvSpPr>
          <p:cNvPr id="6" name="TextBox 6"/>
          <p:cNvSpPr txBox="1"/>
          <p:nvPr/>
        </p:nvSpPr>
        <p:spPr>
          <a:xfrm>
            <a:off x="13293294" y="846266"/>
            <a:ext cx="1599953" cy="730666"/>
          </a:xfrm>
          <a:prstGeom prst="rect">
            <a:avLst/>
          </a:prstGeom>
        </p:spPr>
        <p:txBody>
          <a:bodyPr lIns="0" tIns="0" rIns="0" bIns="0" rtlCol="0" anchor="t">
            <a:spAutoFit/>
          </a:bodyPr>
          <a:lstStyle/>
          <a:p>
            <a:pPr algn="l">
              <a:lnSpc>
                <a:spcPts val="2871"/>
              </a:lnSpc>
            </a:pPr>
            <a:r>
              <a:rPr lang="en-US" sz="2050">
                <a:solidFill>
                  <a:srgbClr val="FFFFFF"/>
                </a:solidFill>
                <a:latin typeface="Objectivity"/>
                <a:ea typeface="Objectivity"/>
                <a:cs typeface="Objectivity"/>
                <a:sym typeface="Objectivity"/>
              </a:rPr>
              <a:t>A Social Initiative by</a:t>
            </a:r>
          </a:p>
        </p:txBody>
      </p:sp>
      <p:grpSp>
        <p:nvGrpSpPr>
          <p:cNvPr id="7" name="Group 7"/>
          <p:cNvGrpSpPr/>
          <p:nvPr/>
        </p:nvGrpSpPr>
        <p:grpSpPr>
          <a:xfrm>
            <a:off x="15424258" y="423955"/>
            <a:ext cx="1146703" cy="1242201"/>
            <a:chOff x="0" y="0"/>
            <a:chExt cx="1528937" cy="1656267"/>
          </a:xfrm>
        </p:grpSpPr>
        <p:sp>
          <p:nvSpPr>
            <p:cNvPr id="8" name="Freeform 8"/>
            <p:cNvSpPr/>
            <p:nvPr/>
          </p:nvSpPr>
          <p:spPr>
            <a:xfrm>
              <a:off x="56717" y="0"/>
              <a:ext cx="1472220" cy="1138914"/>
            </a:xfrm>
            <a:custGeom>
              <a:avLst/>
              <a:gdLst/>
              <a:ahLst/>
              <a:cxnLst/>
              <a:rect l="l" t="t" r="r" b="b"/>
              <a:pathLst>
                <a:path w="1472220" h="1138914">
                  <a:moveTo>
                    <a:pt x="0" y="0"/>
                  </a:moveTo>
                  <a:lnTo>
                    <a:pt x="1472220" y="0"/>
                  </a:lnTo>
                  <a:lnTo>
                    <a:pt x="1472220" y="1138914"/>
                  </a:lnTo>
                  <a:lnTo>
                    <a:pt x="0" y="1138914"/>
                  </a:lnTo>
                  <a:lnTo>
                    <a:pt x="0" y="0"/>
                  </a:lnTo>
                  <a:close/>
                </a:path>
              </a:pathLst>
            </a:custGeom>
            <a:blipFill>
              <a:blip r:embed="rId4"/>
              <a:stretch>
                <a:fillRect l="-43646" r="-32027" b="-75928"/>
              </a:stretch>
            </a:blipFill>
          </p:spPr>
        </p:sp>
        <p:sp>
          <p:nvSpPr>
            <p:cNvPr id="9" name="Freeform 9"/>
            <p:cNvSpPr/>
            <p:nvPr/>
          </p:nvSpPr>
          <p:spPr>
            <a:xfrm>
              <a:off x="0" y="1112266"/>
              <a:ext cx="1528937" cy="544002"/>
            </a:xfrm>
            <a:custGeom>
              <a:avLst/>
              <a:gdLst/>
              <a:ahLst/>
              <a:cxnLst/>
              <a:rect l="l" t="t" r="r" b="b"/>
              <a:pathLst>
                <a:path w="1528937" h="544002">
                  <a:moveTo>
                    <a:pt x="0" y="0"/>
                  </a:moveTo>
                  <a:lnTo>
                    <a:pt x="1528937" y="0"/>
                  </a:lnTo>
                  <a:lnTo>
                    <a:pt x="1528937" y="544001"/>
                  </a:lnTo>
                  <a:lnTo>
                    <a:pt x="0" y="544001"/>
                  </a:lnTo>
                  <a:lnTo>
                    <a:pt x="0" y="0"/>
                  </a:lnTo>
                  <a:close/>
                </a:path>
              </a:pathLst>
            </a:custGeom>
            <a:blipFill>
              <a:blip r:embed="rId5" cstate="print"/>
              <a:stretch>
                <a:fillRect t="-180351"/>
              </a:stretch>
            </a:blipFill>
          </p:spPr>
        </p:sp>
      </p:grpSp>
      <p:grpSp>
        <p:nvGrpSpPr>
          <p:cNvPr id="10" name="Group 10"/>
          <p:cNvGrpSpPr/>
          <p:nvPr/>
        </p:nvGrpSpPr>
        <p:grpSpPr>
          <a:xfrm>
            <a:off x="0" y="8477711"/>
            <a:ext cx="776549" cy="1809793"/>
            <a:chOff x="0" y="0"/>
            <a:chExt cx="514359" cy="1198745"/>
          </a:xfrm>
        </p:grpSpPr>
        <p:sp>
          <p:nvSpPr>
            <p:cNvPr id="11" name="Freeform 11"/>
            <p:cNvSpPr/>
            <p:nvPr/>
          </p:nvSpPr>
          <p:spPr>
            <a:xfrm>
              <a:off x="0" y="0"/>
              <a:ext cx="514359" cy="1198745"/>
            </a:xfrm>
            <a:custGeom>
              <a:avLst/>
              <a:gdLst/>
              <a:ahLst/>
              <a:cxnLst/>
              <a:rect l="l" t="t" r="r" b="b"/>
              <a:pathLst>
                <a:path w="514359" h="1198745">
                  <a:moveTo>
                    <a:pt x="0" y="0"/>
                  </a:moveTo>
                  <a:lnTo>
                    <a:pt x="311159" y="0"/>
                  </a:lnTo>
                  <a:lnTo>
                    <a:pt x="514359" y="599372"/>
                  </a:lnTo>
                  <a:lnTo>
                    <a:pt x="311159" y="1198745"/>
                  </a:lnTo>
                  <a:lnTo>
                    <a:pt x="0" y="1198745"/>
                  </a:lnTo>
                  <a:lnTo>
                    <a:pt x="203200" y="599372"/>
                  </a:lnTo>
                  <a:lnTo>
                    <a:pt x="0" y="0"/>
                  </a:lnTo>
                  <a:close/>
                </a:path>
              </a:pathLst>
            </a:custGeom>
            <a:solidFill>
              <a:srgbClr val="FFFFFF"/>
            </a:solidFill>
          </p:spPr>
        </p:sp>
        <p:sp>
          <p:nvSpPr>
            <p:cNvPr id="12" name="TextBox 12"/>
            <p:cNvSpPr txBox="1"/>
            <p:nvPr/>
          </p:nvSpPr>
          <p:spPr>
            <a:xfrm>
              <a:off x="177800" y="-47625"/>
              <a:ext cx="260359" cy="1246370"/>
            </a:xfrm>
            <a:prstGeom prst="rect">
              <a:avLst/>
            </a:prstGeom>
          </p:spPr>
          <p:txBody>
            <a:bodyPr lIns="16916" tIns="16916" rIns="16916" bIns="16916" rtlCol="0" anchor="ctr"/>
            <a:lstStyle/>
            <a:p>
              <a:pPr algn="ctr">
                <a:lnSpc>
                  <a:spcPts val="1638"/>
                </a:lnSpc>
              </a:pPr>
              <a:endParaRPr/>
            </a:p>
          </p:txBody>
        </p:sp>
      </p:grpSp>
      <p:sp>
        <p:nvSpPr>
          <p:cNvPr id="13" name="AutoShape 13"/>
          <p:cNvSpPr/>
          <p:nvPr/>
        </p:nvSpPr>
        <p:spPr>
          <a:xfrm flipH="1" flipV="1">
            <a:off x="15156828" y="769773"/>
            <a:ext cx="3849" cy="940803"/>
          </a:xfrm>
          <a:prstGeom prst="line">
            <a:avLst/>
          </a:prstGeom>
          <a:ln w="47625" cap="flat">
            <a:solidFill>
              <a:srgbClr val="FFFFFF"/>
            </a:solidFill>
            <a:prstDash val="solid"/>
            <a:headEnd type="none" w="sm" len="sm"/>
            <a:tailEnd type="none" w="sm" len="sm"/>
          </a:ln>
        </p:spPr>
      </p:sp>
      <p:sp>
        <p:nvSpPr>
          <p:cNvPr id="14" name="TextBox 14"/>
          <p:cNvSpPr txBox="1"/>
          <p:nvPr/>
        </p:nvSpPr>
        <p:spPr>
          <a:xfrm>
            <a:off x="928630" y="3714740"/>
            <a:ext cx="7684791" cy="1059906"/>
          </a:xfrm>
          <a:prstGeom prst="rect">
            <a:avLst/>
          </a:prstGeom>
        </p:spPr>
        <p:txBody>
          <a:bodyPr lIns="0" tIns="0" rIns="0" bIns="0" rtlCol="0" anchor="t">
            <a:spAutoFit/>
          </a:bodyPr>
          <a:lstStyle/>
          <a:p>
            <a:pPr algn="l">
              <a:lnSpc>
                <a:spcPts val="3919"/>
              </a:lnSpc>
            </a:pPr>
            <a:r>
              <a:rPr lang="en-US" sz="4400" b="1" dirty="0">
                <a:solidFill>
                  <a:srgbClr val="171717"/>
                </a:solidFill>
                <a:latin typeface="Objectivity Bold"/>
                <a:ea typeface="Objectivity Bold"/>
                <a:cs typeface="Objectivity Bold"/>
                <a:sym typeface="Objectivity Bold"/>
              </a:rPr>
              <a:t>Who benefits from our solution?</a:t>
            </a:r>
          </a:p>
        </p:txBody>
      </p:sp>
      <p:sp>
        <p:nvSpPr>
          <p:cNvPr id="15" name="TextBox 15"/>
          <p:cNvSpPr txBox="1"/>
          <p:nvPr/>
        </p:nvSpPr>
        <p:spPr>
          <a:xfrm>
            <a:off x="1000068" y="5143500"/>
            <a:ext cx="16859368" cy="4761688"/>
          </a:xfrm>
          <a:prstGeom prst="rect">
            <a:avLst/>
          </a:prstGeom>
        </p:spPr>
        <p:txBody>
          <a:bodyPr wrap="square" lIns="0" tIns="0" rIns="0" bIns="0" rtlCol="0" anchor="t">
            <a:spAutoFit/>
          </a:bodyPr>
          <a:lstStyle/>
          <a:p>
            <a:pPr algn="l">
              <a:lnSpc>
                <a:spcPts val="3655"/>
              </a:lnSpc>
            </a:pPr>
            <a:r>
              <a:rPr lang="en-US" sz="4000" dirty="0">
                <a:solidFill>
                  <a:srgbClr val="171717"/>
                </a:solidFill>
                <a:ea typeface="Objectivity"/>
                <a:cs typeface="Objectivity"/>
                <a:sym typeface="Objectivity"/>
              </a:rPr>
              <a:t>Social Impact and Beneficiaries of smart farming</a:t>
            </a:r>
          </a:p>
          <a:p>
            <a:pPr algn="l">
              <a:lnSpc>
                <a:spcPts val="3655"/>
              </a:lnSpc>
            </a:pPr>
            <a:endParaRPr sz="4000"/>
          </a:p>
          <a:p>
            <a:pPr algn="l">
              <a:lnSpc>
                <a:spcPts val="3655"/>
              </a:lnSpc>
            </a:pPr>
            <a:r>
              <a:rPr lang="en-US" sz="4000" dirty="0">
                <a:solidFill>
                  <a:srgbClr val="171717"/>
                </a:solidFill>
                <a:ea typeface="Objectivity"/>
                <a:cs typeface="Objectivity"/>
                <a:sym typeface="Objectivity"/>
              </a:rPr>
              <a:t>Smart farming is an AI-based web tool that helps small and marginal farmers in Madanapalle identify crop diseases quickly and get pesticide recommendations. Its simple interface and Telugu voice support also empower women farmers. Agricultural extension workers benefit by offering faster, accurate advice. Early disease detection increases crop yield and food security while reducing losses. Accurate pesticide guidance lowers costs and promotes sustainable farming by minimizing chemical use. By bridging technology and traditional farming, </a:t>
            </a:r>
            <a:r>
              <a:rPr lang="en-US" sz="4000" dirty="0" err="1">
                <a:solidFill>
                  <a:srgbClr val="171717"/>
                </a:solidFill>
                <a:ea typeface="Objectivity"/>
                <a:cs typeface="Objectivity"/>
                <a:sym typeface="Objectivity"/>
              </a:rPr>
              <a:t>AgriScan</a:t>
            </a:r>
            <a:r>
              <a:rPr lang="en-US" sz="4000" dirty="0">
                <a:solidFill>
                  <a:srgbClr val="171717"/>
                </a:solidFill>
                <a:ea typeface="Objectivity"/>
                <a:cs typeface="Objectivity"/>
                <a:sym typeface="Objectivity"/>
              </a:rPr>
              <a:t> improves farmer livelihoods and encourages eco-friendly agriculture.</a:t>
            </a:r>
          </a:p>
        </p:txBody>
      </p:sp>
      <p:sp>
        <p:nvSpPr>
          <p:cNvPr id="16" name="TextBox 16"/>
          <p:cNvSpPr txBox="1"/>
          <p:nvPr/>
        </p:nvSpPr>
        <p:spPr>
          <a:xfrm>
            <a:off x="714316" y="2500294"/>
            <a:ext cx="8322056" cy="750205"/>
          </a:xfrm>
          <a:prstGeom prst="rect">
            <a:avLst/>
          </a:prstGeom>
        </p:spPr>
        <p:txBody>
          <a:bodyPr lIns="0" tIns="0" rIns="0" bIns="0" rtlCol="0" anchor="t">
            <a:spAutoFit/>
          </a:bodyPr>
          <a:lstStyle/>
          <a:p>
            <a:pPr marL="0" lvl="0" indent="0" algn="l">
              <a:lnSpc>
                <a:spcPts val="5423"/>
              </a:lnSpc>
            </a:pPr>
            <a:r>
              <a:rPr lang="en-US" sz="6000" b="1" i="1" u="sng" dirty="0">
                <a:solidFill>
                  <a:srgbClr val="E02A7C"/>
                </a:solidFill>
                <a:latin typeface="Objectivity Bold"/>
                <a:ea typeface="Objectivity Bold"/>
                <a:cs typeface="Objectivity Bold"/>
                <a:sym typeface="Objectivity Bold"/>
              </a:rPr>
              <a:t>Social Impact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991015"/>
            <a:chOff x="0" y="0"/>
            <a:chExt cx="2776527" cy="302280"/>
          </a:xfrm>
        </p:grpSpPr>
        <p:sp>
          <p:nvSpPr>
            <p:cNvPr id="3" name="Freeform 3"/>
            <p:cNvSpPr/>
            <p:nvPr/>
          </p:nvSpPr>
          <p:spPr>
            <a:xfrm>
              <a:off x="0" y="0"/>
              <a:ext cx="2776527" cy="302280"/>
            </a:xfrm>
            <a:custGeom>
              <a:avLst/>
              <a:gdLst/>
              <a:ahLst/>
              <a:cxnLst/>
              <a:rect l="l" t="t" r="r" b="b"/>
              <a:pathLst>
                <a:path w="2776527" h="302280">
                  <a:moveTo>
                    <a:pt x="0" y="0"/>
                  </a:moveTo>
                  <a:lnTo>
                    <a:pt x="2776527" y="0"/>
                  </a:lnTo>
                  <a:lnTo>
                    <a:pt x="2776527" y="302280"/>
                  </a:lnTo>
                  <a:lnTo>
                    <a:pt x="0" y="302280"/>
                  </a:lnTo>
                  <a:close/>
                </a:path>
              </a:pathLst>
            </a:custGeom>
            <a:gradFill rotWithShape="1">
              <a:gsLst>
                <a:gs pos="0">
                  <a:srgbClr val="E62979">
                    <a:alpha val="100000"/>
                  </a:srgbClr>
                </a:gs>
                <a:gs pos="100000">
                  <a:srgbClr val="423DC6">
                    <a:alpha val="100000"/>
                  </a:srgbClr>
                </a:gs>
              </a:gsLst>
              <a:lin ang="0"/>
            </a:gradFill>
          </p:spPr>
        </p:sp>
        <p:sp>
          <p:nvSpPr>
            <p:cNvPr id="4" name="TextBox 4"/>
            <p:cNvSpPr txBox="1"/>
            <p:nvPr/>
          </p:nvSpPr>
          <p:spPr>
            <a:xfrm>
              <a:off x="0" y="-47625"/>
              <a:ext cx="2776527" cy="34990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30446" y="817136"/>
            <a:ext cx="3862258" cy="626008"/>
          </a:xfrm>
          <a:custGeom>
            <a:avLst/>
            <a:gdLst/>
            <a:ahLst/>
            <a:cxnLst/>
            <a:rect l="l" t="t" r="r" b="b"/>
            <a:pathLst>
              <a:path w="3862258" h="626008">
                <a:moveTo>
                  <a:pt x="0" y="0"/>
                </a:moveTo>
                <a:lnTo>
                  <a:pt x="3862258" y="0"/>
                </a:lnTo>
                <a:lnTo>
                  <a:pt x="3862258" y="626007"/>
                </a:lnTo>
                <a:lnTo>
                  <a:pt x="0" y="626007"/>
                </a:lnTo>
                <a:lnTo>
                  <a:pt x="0" y="0"/>
                </a:lnTo>
                <a:close/>
              </a:path>
            </a:pathLst>
          </a:custGeom>
          <a:blipFill>
            <a:blip r:embed="rId3" cstate="print"/>
            <a:stretch>
              <a:fillRect/>
            </a:stretch>
          </a:blipFill>
        </p:spPr>
      </p:sp>
      <p:sp>
        <p:nvSpPr>
          <p:cNvPr id="6" name="TextBox 6"/>
          <p:cNvSpPr txBox="1"/>
          <p:nvPr/>
        </p:nvSpPr>
        <p:spPr>
          <a:xfrm>
            <a:off x="13293294" y="846266"/>
            <a:ext cx="1599953" cy="730666"/>
          </a:xfrm>
          <a:prstGeom prst="rect">
            <a:avLst/>
          </a:prstGeom>
        </p:spPr>
        <p:txBody>
          <a:bodyPr lIns="0" tIns="0" rIns="0" bIns="0" rtlCol="0" anchor="t">
            <a:spAutoFit/>
          </a:bodyPr>
          <a:lstStyle/>
          <a:p>
            <a:pPr algn="l">
              <a:lnSpc>
                <a:spcPts val="2871"/>
              </a:lnSpc>
            </a:pPr>
            <a:r>
              <a:rPr lang="en-US" sz="2050">
                <a:solidFill>
                  <a:srgbClr val="FFFFFF"/>
                </a:solidFill>
                <a:latin typeface="Objectivity"/>
                <a:ea typeface="Objectivity"/>
                <a:cs typeface="Objectivity"/>
                <a:sym typeface="Objectivity"/>
              </a:rPr>
              <a:t>A Social Initiative by</a:t>
            </a:r>
          </a:p>
        </p:txBody>
      </p:sp>
      <p:grpSp>
        <p:nvGrpSpPr>
          <p:cNvPr id="7" name="Group 7"/>
          <p:cNvGrpSpPr/>
          <p:nvPr/>
        </p:nvGrpSpPr>
        <p:grpSpPr>
          <a:xfrm>
            <a:off x="15424258" y="423955"/>
            <a:ext cx="1146703" cy="1242201"/>
            <a:chOff x="0" y="0"/>
            <a:chExt cx="1528937" cy="1656267"/>
          </a:xfrm>
        </p:grpSpPr>
        <p:sp>
          <p:nvSpPr>
            <p:cNvPr id="8" name="Freeform 8"/>
            <p:cNvSpPr/>
            <p:nvPr/>
          </p:nvSpPr>
          <p:spPr>
            <a:xfrm>
              <a:off x="56717" y="0"/>
              <a:ext cx="1472220" cy="1138914"/>
            </a:xfrm>
            <a:custGeom>
              <a:avLst/>
              <a:gdLst/>
              <a:ahLst/>
              <a:cxnLst/>
              <a:rect l="l" t="t" r="r" b="b"/>
              <a:pathLst>
                <a:path w="1472220" h="1138914">
                  <a:moveTo>
                    <a:pt x="0" y="0"/>
                  </a:moveTo>
                  <a:lnTo>
                    <a:pt x="1472220" y="0"/>
                  </a:lnTo>
                  <a:lnTo>
                    <a:pt x="1472220" y="1138914"/>
                  </a:lnTo>
                  <a:lnTo>
                    <a:pt x="0" y="1138914"/>
                  </a:lnTo>
                  <a:lnTo>
                    <a:pt x="0" y="0"/>
                  </a:lnTo>
                  <a:close/>
                </a:path>
              </a:pathLst>
            </a:custGeom>
            <a:blipFill>
              <a:blip r:embed="rId4"/>
              <a:stretch>
                <a:fillRect l="-43646" r="-32027" b="-75928"/>
              </a:stretch>
            </a:blipFill>
          </p:spPr>
        </p:sp>
        <p:sp>
          <p:nvSpPr>
            <p:cNvPr id="9" name="Freeform 9"/>
            <p:cNvSpPr/>
            <p:nvPr/>
          </p:nvSpPr>
          <p:spPr>
            <a:xfrm>
              <a:off x="0" y="1112266"/>
              <a:ext cx="1528937" cy="544002"/>
            </a:xfrm>
            <a:custGeom>
              <a:avLst/>
              <a:gdLst/>
              <a:ahLst/>
              <a:cxnLst/>
              <a:rect l="l" t="t" r="r" b="b"/>
              <a:pathLst>
                <a:path w="1528937" h="544002">
                  <a:moveTo>
                    <a:pt x="0" y="0"/>
                  </a:moveTo>
                  <a:lnTo>
                    <a:pt x="1528937" y="0"/>
                  </a:lnTo>
                  <a:lnTo>
                    <a:pt x="1528937" y="544001"/>
                  </a:lnTo>
                  <a:lnTo>
                    <a:pt x="0" y="544001"/>
                  </a:lnTo>
                  <a:lnTo>
                    <a:pt x="0" y="0"/>
                  </a:lnTo>
                  <a:close/>
                </a:path>
              </a:pathLst>
            </a:custGeom>
            <a:blipFill>
              <a:blip r:embed="rId5" cstate="print"/>
              <a:stretch>
                <a:fillRect t="-180351"/>
              </a:stretch>
            </a:blipFill>
          </p:spPr>
        </p:sp>
      </p:grpSp>
      <p:grpSp>
        <p:nvGrpSpPr>
          <p:cNvPr id="10" name="Group 10"/>
          <p:cNvGrpSpPr/>
          <p:nvPr/>
        </p:nvGrpSpPr>
        <p:grpSpPr>
          <a:xfrm>
            <a:off x="0" y="8477711"/>
            <a:ext cx="776549" cy="1809793"/>
            <a:chOff x="0" y="0"/>
            <a:chExt cx="514359" cy="1198745"/>
          </a:xfrm>
        </p:grpSpPr>
        <p:sp>
          <p:nvSpPr>
            <p:cNvPr id="11" name="Freeform 11"/>
            <p:cNvSpPr/>
            <p:nvPr/>
          </p:nvSpPr>
          <p:spPr>
            <a:xfrm>
              <a:off x="0" y="0"/>
              <a:ext cx="514359" cy="1198745"/>
            </a:xfrm>
            <a:custGeom>
              <a:avLst/>
              <a:gdLst/>
              <a:ahLst/>
              <a:cxnLst/>
              <a:rect l="l" t="t" r="r" b="b"/>
              <a:pathLst>
                <a:path w="514359" h="1198745">
                  <a:moveTo>
                    <a:pt x="0" y="0"/>
                  </a:moveTo>
                  <a:lnTo>
                    <a:pt x="311159" y="0"/>
                  </a:lnTo>
                  <a:lnTo>
                    <a:pt x="514359" y="599372"/>
                  </a:lnTo>
                  <a:lnTo>
                    <a:pt x="311159" y="1198745"/>
                  </a:lnTo>
                  <a:lnTo>
                    <a:pt x="0" y="1198745"/>
                  </a:lnTo>
                  <a:lnTo>
                    <a:pt x="203200" y="599372"/>
                  </a:lnTo>
                  <a:lnTo>
                    <a:pt x="0" y="0"/>
                  </a:lnTo>
                  <a:close/>
                </a:path>
              </a:pathLst>
            </a:custGeom>
            <a:solidFill>
              <a:srgbClr val="FFFFFF"/>
            </a:solidFill>
          </p:spPr>
        </p:sp>
        <p:sp>
          <p:nvSpPr>
            <p:cNvPr id="12" name="TextBox 12"/>
            <p:cNvSpPr txBox="1"/>
            <p:nvPr/>
          </p:nvSpPr>
          <p:spPr>
            <a:xfrm>
              <a:off x="177800" y="-47625"/>
              <a:ext cx="260359" cy="1246370"/>
            </a:xfrm>
            <a:prstGeom prst="rect">
              <a:avLst/>
            </a:prstGeom>
          </p:spPr>
          <p:txBody>
            <a:bodyPr lIns="16916" tIns="16916" rIns="16916" bIns="16916" rtlCol="0" anchor="ctr"/>
            <a:lstStyle/>
            <a:p>
              <a:pPr algn="ctr">
                <a:lnSpc>
                  <a:spcPts val="1638"/>
                </a:lnSpc>
              </a:pPr>
              <a:endParaRPr/>
            </a:p>
          </p:txBody>
        </p:sp>
      </p:grpSp>
      <p:sp>
        <p:nvSpPr>
          <p:cNvPr id="13" name="AutoShape 13"/>
          <p:cNvSpPr/>
          <p:nvPr/>
        </p:nvSpPr>
        <p:spPr>
          <a:xfrm flipH="1" flipV="1">
            <a:off x="15156828" y="769773"/>
            <a:ext cx="3849" cy="940803"/>
          </a:xfrm>
          <a:prstGeom prst="line">
            <a:avLst/>
          </a:prstGeom>
          <a:ln w="47625" cap="flat">
            <a:solidFill>
              <a:srgbClr val="FFFFFF"/>
            </a:solidFill>
            <a:prstDash val="solid"/>
            <a:headEnd type="none" w="sm" len="sm"/>
            <a:tailEnd type="none" w="sm" len="sm"/>
          </a:ln>
        </p:spPr>
      </p:sp>
      <p:sp>
        <p:nvSpPr>
          <p:cNvPr id="14" name="TextBox 14"/>
          <p:cNvSpPr txBox="1"/>
          <p:nvPr/>
        </p:nvSpPr>
        <p:spPr>
          <a:xfrm>
            <a:off x="571440" y="3286112"/>
            <a:ext cx="7684791" cy="936154"/>
          </a:xfrm>
          <a:prstGeom prst="rect">
            <a:avLst/>
          </a:prstGeom>
        </p:spPr>
        <p:txBody>
          <a:bodyPr lIns="0" tIns="0" rIns="0" bIns="0" rtlCol="0" anchor="t">
            <a:spAutoFit/>
          </a:bodyPr>
          <a:lstStyle/>
          <a:p>
            <a:pPr algn="l">
              <a:lnSpc>
                <a:spcPts val="3919"/>
              </a:lnSpc>
            </a:pPr>
            <a:r>
              <a:rPr lang="en-US" sz="4400" b="1" dirty="0">
                <a:solidFill>
                  <a:srgbClr val="171717"/>
                </a:solidFill>
                <a:latin typeface="Objectivity Bold"/>
                <a:ea typeface="Objectivity Bold"/>
                <a:cs typeface="Objectivity Bold"/>
                <a:sym typeface="Objectivity Bold"/>
              </a:rPr>
              <a:t>What changes if scaled?</a:t>
            </a:r>
          </a:p>
          <a:p>
            <a:pPr algn="l">
              <a:lnSpc>
                <a:spcPts val="3919"/>
              </a:lnSpc>
            </a:pPr>
            <a:endParaRPr/>
          </a:p>
        </p:txBody>
      </p:sp>
      <p:sp>
        <p:nvSpPr>
          <p:cNvPr id="15" name="TextBox 15"/>
          <p:cNvSpPr txBox="1"/>
          <p:nvPr/>
        </p:nvSpPr>
        <p:spPr>
          <a:xfrm>
            <a:off x="928630" y="2357418"/>
            <a:ext cx="8322056" cy="750205"/>
          </a:xfrm>
          <a:prstGeom prst="rect">
            <a:avLst/>
          </a:prstGeom>
        </p:spPr>
        <p:txBody>
          <a:bodyPr lIns="0" tIns="0" rIns="0" bIns="0" rtlCol="0" anchor="t">
            <a:spAutoFit/>
          </a:bodyPr>
          <a:lstStyle/>
          <a:p>
            <a:pPr marL="0" lvl="0" indent="0" algn="l">
              <a:lnSpc>
                <a:spcPts val="5423"/>
              </a:lnSpc>
            </a:pPr>
            <a:r>
              <a:rPr lang="en-US" sz="6000" b="1" i="1" u="sng" dirty="0">
                <a:solidFill>
                  <a:srgbClr val="E02A7C"/>
                </a:solidFill>
                <a:latin typeface="Objectivity Bold"/>
                <a:ea typeface="Objectivity Bold"/>
                <a:cs typeface="Objectivity Bold"/>
                <a:sym typeface="Objectivity Bold"/>
              </a:rPr>
              <a:t>Impact &amp; Next Steps</a:t>
            </a:r>
          </a:p>
        </p:txBody>
      </p:sp>
      <p:grpSp>
        <p:nvGrpSpPr>
          <p:cNvPr id="16" name="Group 16"/>
          <p:cNvGrpSpPr/>
          <p:nvPr/>
        </p:nvGrpSpPr>
        <p:grpSpPr>
          <a:xfrm>
            <a:off x="12731263" y="5546741"/>
            <a:ext cx="5556737" cy="5543076"/>
            <a:chOff x="0" y="0"/>
            <a:chExt cx="7408983" cy="7390768"/>
          </a:xfrm>
        </p:grpSpPr>
        <p:grpSp>
          <p:nvGrpSpPr>
            <p:cNvPr id="17" name="Group 17"/>
            <p:cNvGrpSpPr/>
            <p:nvPr/>
          </p:nvGrpSpPr>
          <p:grpSpPr>
            <a:xfrm>
              <a:off x="3776963" y="0"/>
              <a:ext cx="3632019" cy="7390768"/>
              <a:chOff x="0" y="0"/>
              <a:chExt cx="518693" cy="1055484"/>
            </a:xfrm>
          </p:grpSpPr>
          <p:sp>
            <p:nvSpPr>
              <p:cNvPr id="18" name="Freeform 18"/>
              <p:cNvSpPr/>
              <p:nvPr/>
            </p:nvSpPr>
            <p:spPr>
              <a:xfrm>
                <a:off x="0" y="0"/>
                <a:ext cx="518693" cy="1055484"/>
              </a:xfrm>
              <a:custGeom>
                <a:avLst/>
                <a:gdLst/>
                <a:ahLst/>
                <a:cxnLst/>
                <a:rect l="l" t="t" r="r" b="b"/>
                <a:pathLst>
                  <a:path w="518693" h="1055484">
                    <a:moveTo>
                      <a:pt x="0" y="0"/>
                    </a:moveTo>
                    <a:lnTo>
                      <a:pt x="315493" y="0"/>
                    </a:lnTo>
                    <a:lnTo>
                      <a:pt x="518693" y="527742"/>
                    </a:lnTo>
                    <a:lnTo>
                      <a:pt x="315493" y="1055484"/>
                    </a:lnTo>
                    <a:lnTo>
                      <a:pt x="0" y="1055484"/>
                    </a:lnTo>
                    <a:lnTo>
                      <a:pt x="203200" y="527742"/>
                    </a:lnTo>
                    <a:lnTo>
                      <a:pt x="0" y="0"/>
                    </a:lnTo>
                    <a:close/>
                  </a:path>
                </a:pathLst>
              </a:custGeom>
              <a:gradFill rotWithShape="1">
                <a:gsLst>
                  <a:gs pos="0">
                    <a:srgbClr val="8E34A3">
                      <a:alpha val="33000"/>
                    </a:srgbClr>
                  </a:gs>
                  <a:gs pos="100000">
                    <a:srgbClr val="FF7FBD">
                      <a:alpha val="33000"/>
                    </a:srgbClr>
                  </a:gs>
                </a:gsLst>
                <a:lin ang="5400000"/>
              </a:gradFill>
            </p:spPr>
          </p:sp>
          <p:sp>
            <p:nvSpPr>
              <p:cNvPr id="19" name="TextBox 19"/>
              <p:cNvSpPr txBox="1"/>
              <p:nvPr/>
            </p:nvSpPr>
            <p:spPr>
              <a:xfrm>
                <a:off x="177800" y="-28575"/>
                <a:ext cx="264693" cy="1084059"/>
              </a:xfrm>
              <a:prstGeom prst="rect">
                <a:avLst/>
              </a:prstGeom>
            </p:spPr>
            <p:txBody>
              <a:bodyPr lIns="18423" tIns="18423" rIns="18423" bIns="18423" rtlCol="0" anchor="ctr"/>
              <a:lstStyle/>
              <a:p>
                <a:pPr algn="ctr">
                  <a:lnSpc>
                    <a:spcPts val="975"/>
                  </a:lnSpc>
                </a:pPr>
                <a:endParaRPr/>
              </a:p>
            </p:txBody>
          </p:sp>
        </p:grpSp>
        <p:grpSp>
          <p:nvGrpSpPr>
            <p:cNvPr id="20" name="Group 20"/>
            <p:cNvGrpSpPr/>
            <p:nvPr/>
          </p:nvGrpSpPr>
          <p:grpSpPr>
            <a:xfrm>
              <a:off x="0" y="0"/>
              <a:ext cx="3632019" cy="7390768"/>
              <a:chOff x="0" y="0"/>
              <a:chExt cx="518693" cy="1055484"/>
            </a:xfrm>
          </p:grpSpPr>
          <p:sp>
            <p:nvSpPr>
              <p:cNvPr id="21" name="Freeform 21"/>
              <p:cNvSpPr/>
              <p:nvPr/>
            </p:nvSpPr>
            <p:spPr>
              <a:xfrm>
                <a:off x="0" y="0"/>
                <a:ext cx="518693" cy="1055484"/>
              </a:xfrm>
              <a:custGeom>
                <a:avLst/>
                <a:gdLst/>
                <a:ahLst/>
                <a:cxnLst/>
                <a:rect l="l" t="t" r="r" b="b"/>
                <a:pathLst>
                  <a:path w="518693" h="1055484">
                    <a:moveTo>
                      <a:pt x="0" y="0"/>
                    </a:moveTo>
                    <a:lnTo>
                      <a:pt x="315493" y="0"/>
                    </a:lnTo>
                    <a:lnTo>
                      <a:pt x="518693" y="527742"/>
                    </a:lnTo>
                    <a:lnTo>
                      <a:pt x="315493" y="1055484"/>
                    </a:lnTo>
                    <a:lnTo>
                      <a:pt x="0" y="1055484"/>
                    </a:lnTo>
                    <a:lnTo>
                      <a:pt x="203200" y="527742"/>
                    </a:lnTo>
                    <a:lnTo>
                      <a:pt x="0" y="0"/>
                    </a:lnTo>
                    <a:close/>
                  </a:path>
                </a:pathLst>
              </a:custGeom>
              <a:gradFill rotWithShape="1">
                <a:gsLst>
                  <a:gs pos="0">
                    <a:srgbClr val="8E34A3">
                      <a:alpha val="33000"/>
                    </a:srgbClr>
                  </a:gs>
                  <a:gs pos="100000">
                    <a:srgbClr val="FF7FBD">
                      <a:alpha val="33000"/>
                    </a:srgbClr>
                  </a:gs>
                </a:gsLst>
                <a:lin ang="5400000"/>
              </a:gradFill>
            </p:spPr>
          </p:sp>
          <p:sp>
            <p:nvSpPr>
              <p:cNvPr id="22" name="TextBox 22"/>
              <p:cNvSpPr txBox="1"/>
              <p:nvPr/>
            </p:nvSpPr>
            <p:spPr>
              <a:xfrm>
                <a:off x="177800" y="-28575"/>
                <a:ext cx="264693" cy="1084059"/>
              </a:xfrm>
              <a:prstGeom prst="rect">
                <a:avLst/>
              </a:prstGeom>
            </p:spPr>
            <p:txBody>
              <a:bodyPr lIns="18423" tIns="18423" rIns="18423" bIns="18423" rtlCol="0" anchor="ctr"/>
              <a:lstStyle/>
              <a:p>
                <a:pPr algn="ctr">
                  <a:lnSpc>
                    <a:spcPts val="975"/>
                  </a:lnSpc>
                </a:pPr>
                <a:endParaRPr/>
              </a:p>
            </p:txBody>
          </p:sp>
        </p:grpSp>
      </p:grpSp>
      <p:sp>
        <p:nvSpPr>
          <p:cNvPr id="23" name="TextBox 23"/>
          <p:cNvSpPr txBox="1"/>
          <p:nvPr/>
        </p:nvSpPr>
        <p:spPr>
          <a:xfrm>
            <a:off x="357126" y="4193024"/>
            <a:ext cx="17573748" cy="6093976"/>
          </a:xfrm>
          <a:prstGeom prst="rect">
            <a:avLst/>
          </a:prstGeom>
        </p:spPr>
        <p:txBody>
          <a:bodyPr wrap="square" lIns="0" tIns="0" rIns="0" bIns="0" rtlCol="0" anchor="t">
            <a:spAutoFit/>
          </a:bodyPr>
          <a:lstStyle/>
          <a:p>
            <a:pPr algn="ctr">
              <a:spcBef>
                <a:spcPct val="0"/>
              </a:spcBef>
            </a:pPr>
            <a:r>
              <a:rPr lang="en-US" sz="3600" dirty="0">
                <a:solidFill>
                  <a:srgbClr val="000000"/>
                </a:solidFill>
                <a:ea typeface="Objectivity"/>
                <a:cs typeface="Objectivity"/>
                <a:sym typeface="Objectivity"/>
              </a:rPr>
              <a:t>If our Smart Crop Scanner is scaled across a larger region, such as all of Madanapalle, Annamayya district, or even Andhra Pradesh, it can transform agriculture in multiple ways. Early disease detection would reach thousands of farmers, allowing them to take prompt action and prevent widespread crop loss. Accurate pesticide recommendations on a large scale would reduce chemical misuse, protect soil health, and lower costs for farmers. Scaling the system would also generate a regional disease map, enabling predictive analytics for pest outbreaks and weather-related crop threats. Farmers could access guidance offline and in their local language, empowering even remote communities. Overall, scaling the project would increase crop yield, improve income, and promote sustainable farming, while integrating technology into everyday agriculture, creating a smarter, healthier, and more profitable farming ecosystem for the entire region.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5688" y="714344"/>
            <a:ext cx="17573748" cy="9156353"/>
          </a:xfrm>
          <a:prstGeom prst="rect">
            <a:avLst/>
          </a:prstGeom>
        </p:spPr>
        <p:txBody>
          <a:bodyPr wrap="square" lIns="0" tIns="0" rIns="0" bIns="0" rtlCol="0" anchor="t">
            <a:spAutoFit/>
          </a:bodyPr>
          <a:lstStyle/>
          <a:p>
            <a:pPr algn="ctr">
              <a:lnSpc>
                <a:spcPts val="4179"/>
              </a:lnSpc>
              <a:spcBef>
                <a:spcPct val="0"/>
              </a:spcBef>
            </a:pPr>
            <a:r>
              <a:rPr lang="en-US" sz="6000" b="1" i="1" u="sng" dirty="0">
                <a:solidFill>
                  <a:srgbClr val="E02A7C"/>
                </a:solidFill>
                <a:latin typeface="Objectivity"/>
                <a:ea typeface="Objectivity"/>
                <a:cs typeface="Objectivity"/>
                <a:sym typeface="Objectivity"/>
              </a:rPr>
              <a:t>Our Aspiration for this </a:t>
            </a:r>
            <a:r>
              <a:rPr lang="en-US" sz="6000" b="1" i="1" u="sng" dirty="0" smtClean="0">
                <a:solidFill>
                  <a:srgbClr val="E02A7C"/>
                </a:solidFill>
                <a:latin typeface="Objectivity"/>
                <a:ea typeface="Objectivity"/>
                <a:cs typeface="Objectivity"/>
                <a:sym typeface="Objectivity"/>
              </a:rPr>
              <a:t>Project</a:t>
            </a:r>
          </a:p>
          <a:p>
            <a:pPr algn="ctr">
              <a:lnSpc>
                <a:spcPts val="4179"/>
              </a:lnSpc>
              <a:spcBef>
                <a:spcPct val="0"/>
              </a:spcBef>
            </a:pPr>
            <a:endParaRPr lang="en-US" sz="6000" b="1" i="1" u="sng" dirty="0">
              <a:solidFill>
                <a:srgbClr val="E02A7C"/>
              </a:solidFill>
              <a:latin typeface="Objectivity"/>
              <a:ea typeface="Objectivity"/>
              <a:cs typeface="Objectivity"/>
              <a:sym typeface="Objectivity"/>
            </a:endParaRPr>
          </a:p>
          <a:p>
            <a:pPr algn="ctr">
              <a:lnSpc>
                <a:spcPts val="4179"/>
              </a:lnSpc>
              <a:spcBef>
                <a:spcPct val="0"/>
              </a:spcBef>
            </a:pPr>
            <a:r>
              <a:rPr lang="en-US" sz="4000" dirty="0">
                <a:solidFill>
                  <a:srgbClr val="000000"/>
                </a:solidFill>
                <a:latin typeface="Objectivity"/>
                <a:ea typeface="Objectivity"/>
                <a:cs typeface="Objectivity"/>
                <a:sym typeface="Objectivity"/>
              </a:rPr>
              <a:t>Our aspiration for the Smart Crop Scanner project is to empower farmers, especially in regions like Madanapalle, with advanced, easy-to-use technology to manage their crops effectively. We aim to provide a system that allows farmers to detect crop diseases early, accurately identify pests, and receive correct pesticide or organic treatment recommendations. By making this tool accessible in local languages like Telugu and supporting offline functionality, we want to reach farmers in even the most remote areas. Beyond disease detection, we aspire to expand the system to cover more crops, integrate weather and pest prediction through </a:t>
            </a:r>
            <a:r>
              <a:rPr lang="en-US" sz="4000" dirty="0" err="1">
                <a:solidFill>
                  <a:srgbClr val="000000"/>
                </a:solidFill>
                <a:latin typeface="Objectivity"/>
                <a:ea typeface="Objectivity"/>
                <a:cs typeface="Objectivity"/>
                <a:sym typeface="Objectivity"/>
              </a:rPr>
              <a:t>IoT</a:t>
            </a:r>
            <a:r>
              <a:rPr lang="en-US" sz="4000" dirty="0">
                <a:solidFill>
                  <a:srgbClr val="000000"/>
                </a:solidFill>
                <a:latin typeface="Objectivity"/>
                <a:ea typeface="Objectivity"/>
                <a:cs typeface="Objectivity"/>
                <a:sym typeface="Objectivity"/>
              </a:rPr>
              <a:t> sensors, and create a community platform for sharing insights and solutions. Ultimately, we envision a future where smart technology improves yield, reduces chemical misuse, increases farmer income, and promotes sustainable agriculture, creating a smarter, safer, and more profitable farming ecosystem.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708</Words>
  <Application>Microsoft Office PowerPoint</Application>
  <PresentationFormat>Custom</PresentationFormat>
  <Paragraphs>48</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Objectivity</vt:lpstr>
      <vt:lpstr>Objectivity Bold</vt:lpstr>
      <vt:lpstr>Office Theme</vt:lpstr>
      <vt:lpstr>Slide 1</vt:lpstr>
      <vt:lpstr>Slide 2</vt:lpstr>
      <vt:lpstr>Slide 3</vt:lpstr>
      <vt:lpstr>Slide 4</vt:lpstr>
      <vt:lpstr>Slide 5</vt:lpstr>
      <vt:lpstr>Slide 6</vt:lpstr>
      <vt:lpstr>Slide 7</vt:lpstr>
      <vt:lpstr>Slide 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TITAN Design Impact Challenge – Project Submission Deck_Tumakuru</dc:title>
  <dc:creator>SURESH PESALAVARI</dc:creator>
  <cp:lastModifiedBy>pesalavarisuresh@gmail.com</cp:lastModifiedBy>
  <cp:revision>6</cp:revision>
  <dcterms:created xsi:type="dcterms:W3CDTF">2006-08-16T00:00:00Z</dcterms:created>
  <dcterms:modified xsi:type="dcterms:W3CDTF">2025-10-24T18:07:32Z</dcterms:modified>
  <dc:identifier>DAG2mgBJ0ns</dc:identifier>
</cp:coreProperties>
</file>